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sldIdLst>
    <p:sldId id="293" r:id="rId5"/>
    <p:sldId id="294" r:id="rId6"/>
    <p:sldId id="295" r:id="rId7"/>
    <p:sldId id="289" r:id="rId8"/>
    <p:sldId id="288" r:id="rId9"/>
    <p:sldId id="292" r:id="rId10"/>
    <p:sldId id="290" r:id="rId11"/>
    <p:sldId id="29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rfraz Ahmed" initials="SA" lastIdx="4" clrIdx="0">
    <p:extLst>
      <p:ext uri="{19B8F6BF-5375-455C-9EA6-DF929625EA0E}">
        <p15:presenceInfo xmlns:p15="http://schemas.microsoft.com/office/powerpoint/2012/main" userId="S::Surfraz.Ahmed@england.nhs.uk::48117e2d-f6cf-4120-8afa-8c503dc1579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8625" autoAdjust="0"/>
  </p:normalViewPr>
  <p:slideViewPr>
    <p:cSldViewPr snapToGrid="0">
      <p:cViewPr varScale="1">
        <p:scale>
          <a:sx n="59" d="100"/>
          <a:sy n="59" d="100"/>
        </p:scale>
        <p:origin x="1570"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diagrams/_rels/data1.xml.rels><?xml version="1.0" encoding="UTF-8" standalone="yes"?>
<Relationships xmlns="http://schemas.openxmlformats.org/package/2006/relationships"><Relationship Id="rId3" Type="http://schemas.openxmlformats.org/officeDocument/2006/relationships/slide" Target="../slides/slide7.xml"/><Relationship Id="rId2" Type="http://schemas.openxmlformats.org/officeDocument/2006/relationships/slide" Target="../slides/slide6.xml"/><Relationship Id="rId1" Type="http://schemas.openxmlformats.org/officeDocument/2006/relationships/slide" Target="../slides/slide4.xml"/><Relationship Id="rId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B73588C-9D39-476D-A9D8-CF002C342407}"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en-GB"/>
        </a:p>
      </dgm:t>
    </dgm:pt>
    <dgm:pt modelId="{B9B255F3-5909-4F31-A40F-A4D5CA3DEE84}">
      <dgm:prSet phldrT="[Text]"/>
      <dgm:spPr/>
      <dgm:t>
        <a:bodyPr/>
        <a:lstStyle/>
        <a:p>
          <a:r>
            <a:rPr lang="en-GB" sz="3600" dirty="0"/>
            <a:t>1</a:t>
          </a:r>
        </a:p>
      </dgm:t>
    </dgm:pt>
    <dgm:pt modelId="{657D211B-C62D-4784-9219-CE7B97025EC8}" type="parTrans" cxnId="{FDE0F787-3742-43C3-9FB6-0CEBCC107413}">
      <dgm:prSet/>
      <dgm:spPr/>
      <dgm:t>
        <a:bodyPr/>
        <a:lstStyle/>
        <a:p>
          <a:endParaRPr lang="en-GB"/>
        </a:p>
      </dgm:t>
    </dgm:pt>
    <dgm:pt modelId="{F876D73F-59D2-413E-9048-74C55A27EFA0}" type="sibTrans" cxnId="{FDE0F787-3742-43C3-9FB6-0CEBCC107413}">
      <dgm:prSet/>
      <dgm:spPr/>
      <dgm:t>
        <a:bodyPr/>
        <a:lstStyle/>
        <a:p>
          <a:endParaRPr lang="en-GB"/>
        </a:p>
      </dgm:t>
    </dgm:pt>
    <dgm:pt modelId="{9107DE93-8254-4BA5-93C1-8AA61391661E}">
      <dgm:prSet phldrT="[Text]" custT="1"/>
      <dgm:spPr/>
      <dgm:t>
        <a:bodyPr/>
        <a:lstStyle/>
        <a:p>
          <a:r>
            <a:rPr lang="en-GB" sz="1000" b="1" dirty="0">
              <a:hlinkClick xmlns:r="http://schemas.openxmlformats.org/officeDocument/2006/relationships" r:id="rId1" action="ppaction://hlinksldjump"/>
            </a:rPr>
            <a:t>EVIDENCE</a:t>
          </a:r>
          <a:endParaRPr lang="en-GB" sz="1000" b="1" dirty="0"/>
        </a:p>
      </dgm:t>
    </dgm:pt>
    <dgm:pt modelId="{D7A6AB3D-4E20-4218-B620-3EE561381B0D}" type="parTrans" cxnId="{1F32912D-E546-4734-BED5-A9C9F312A2F3}">
      <dgm:prSet/>
      <dgm:spPr/>
      <dgm:t>
        <a:bodyPr/>
        <a:lstStyle/>
        <a:p>
          <a:endParaRPr lang="en-GB"/>
        </a:p>
      </dgm:t>
    </dgm:pt>
    <dgm:pt modelId="{DA6A51D4-FB78-43FE-BC9D-5616B5917DED}" type="sibTrans" cxnId="{1F32912D-E546-4734-BED5-A9C9F312A2F3}">
      <dgm:prSet/>
      <dgm:spPr/>
      <dgm:t>
        <a:bodyPr/>
        <a:lstStyle/>
        <a:p>
          <a:endParaRPr lang="en-GB"/>
        </a:p>
      </dgm:t>
    </dgm:pt>
    <dgm:pt modelId="{939DA278-6AA2-485F-B11C-DD834A3D2F4A}">
      <dgm:prSet phldrT="[Text]"/>
      <dgm:spPr/>
      <dgm:t>
        <a:bodyPr/>
        <a:lstStyle/>
        <a:p>
          <a:r>
            <a:rPr lang="en-GB" sz="3600" dirty="0"/>
            <a:t>2</a:t>
          </a:r>
        </a:p>
      </dgm:t>
    </dgm:pt>
    <dgm:pt modelId="{BC3F4283-B4A0-4FEC-A35B-8542DC680417}" type="parTrans" cxnId="{63E3044B-114A-4784-8DAC-EB89ECFFCAD5}">
      <dgm:prSet/>
      <dgm:spPr/>
      <dgm:t>
        <a:bodyPr/>
        <a:lstStyle/>
        <a:p>
          <a:endParaRPr lang="en-GB"/>
        </a:p>
      </dgm:t>
    </dgm:pt>
    <dgm:pt modelId="{FFFC7C58-FEF1-4849-8B9F-41ADC671320C}" type="sibTrans" cxnId="{63E3044B-114A-4784-8DAC-EB89ECFFCAD5}">
      <dgm:prSet/>
      <dgm:spPr/>
      <dgm:t>
        <a:bodyPr/>
        <a:lstStyle/>
        <a:p>
          <a:endParaRPr lang="en-GB"/>
        </a:p>
      </dgm:t>
    </dgm:pt>
    <dgm:pt modelId="{F2E4DB20-9DB3-4C36-BE7D-A7A9680AF93E}">
      <dgm:prSet phldrT="[Text]" custT="1"/>
      <dgm:spPr/>
      <dgm:t>
        <a:bodyPr/>
        <a:lstStyle/>
        <a:p>
          <a:r>
            <a:rPr lang="en-GB" sz="1000" b="1" dirty="0">
              <a:solidFill>
                <a:schemeClr val="tx1"/>
              </a:solidFill>
              <a:hlinkClick xmlns:r="http://schemas.openxmlformats.org/officeDocument/2006/relationships" r:id="rId2" action="ppaction://hlinksldjump"/>
            </a:rPr>
            <a:t>REFLECT</a:t>
          </a:r>
          <a:endParaRPr lang="en-GB" sz="1000" b="1" dirty="0">
            <a:solidFill>
              <a:schemeClr val="tx1"/>
            </a:solidFill>
          </a:endParaRPr>
        </a:p>
      </dgm:t>
    </dgm:pt>
    <dgm:pt modelId="{E9C0A600-1D00-4B83-A916-DC62B32143CB}" type="parTrans" cxnId="{683FF605-D7BC-4839-AC86-C067C3EFDF09}">
      <dgm:prSet/>
      <dgm:spPr/>
      <dgm:t>
        <a:bodyPr/>
        <a:lstStyle/>
        <a:p>
          <a:endParaRPr lang="en-GB"/>
        </a:p>
      </dgm:t>
    </dgm:pt>
    <dgm:pt modelId="{CB8D63CF-CA87-4EF6-B2A6-934A2BA457B0}" type="sibTrans" cxnId="{683FF605-D7BC-4839-AC86-C067C3EFDF09}">
      <dgm:prSet/>
      <dgm:spPr/>
      <dgm:t>
        <a:bodyPr/>
        <a:lstStyle/>
        <a:p>
          <a:endParaRPr lang="en-GB"/>
        </a:p>
      </dgm:t>
    </dgm:pt>
    <dgm:pt modelId="{AF63195B-60B4-416A-9145-B7FED99FB0B7}">
      <dgm:prSet phldrT="[Text]"/>
      <dgm:spPr/>
      <dgm:t>
        <a:bodyPr/>
        <a:lstStyle/>
        <a:p>
          <a:r>
            <a:rPr lang="en-GB" sz="3600" dirty="0"/>
            <a:t>3</a:t>
          </a:r>
        </a:p>
      </dgm:t>
    </dgm:pt>
    <dgm:pt modelId="{BC32CDC4-2DAA-49C6-9A18-3DF92AFB7733}" type="parTrans" cxnId="{E40CD291-64CD-4E62-A10A-69003C26D5D0}">
      <dgm:prSet/>
      <dgm:spPr/>
      <dgm:t>
        <a:bodyPr/>
        <a:lstStyle/>
        <a:p>
          <a:endParaRPr lang="en-GB"/>
        </a:p>
      </dgm:t>
    </dgm:pt>
    <dgm:pt modelId="{D0901968-62AE-4C99-ABF6-6ADEFCD680D7}" type="sibTrans" cxnId="{E40CD291-64CD-4E62-A10A-69003C26D5D0}">
      <dgm:prSet/>
      <dgm:spPr/>
      <dgm:t>
        <a:bodyPr/>
        <a:lstStyle/>
        <a:p>
          <a:endParaRPr lang="en-GB"/>
        </a:p>
      </dgm:t>
    </dgm:pt>
    <dgm:pt modelId="{98DC0D7F-A0A9-4A79-9D9E-86294563E7E2}">
      <dgm:prSet phldrT="[Text]" custT="1"/>
      <dgm:spPr/>
      <dgm:t>
        <a:bodyPr/>
        <a:lstStyle/>
        <a:p>
          <a:r>
            <a:rPr lang="en-GB" sz="1000" b="1" dirty="0">
              <a:hlinkClick xmlns:r="http://schemas.openxmlformats.org/officeDocument/2006/relationships" r:id="rId3" action="ppaction://hlinksldjump"/>
            </a:rPr>
            <a:t>STRENGTHS</a:t>
          </a:r>
          <a:endParaRPr lang="en-GB" sz="1000" b="1" dirty="0"/>
        </a:p>
      </dgm:t>
    </dgm:pt>
    <dgm:pt modelId="{7936BD6D-714F-4EA3-A6F7-F87746E92D5C}" type="parTrans" cxnId="{D692219F-3E6D-4296-8006-C9776EB53E5D}">
      <dgm:prSet/>
      <dgm:spPr/>
      <dgm:t>
        <a:bodyPr/>
        <a:lstStyle/>
        <a:p>
          <a:endParaRPr lang="en-GB"/>
        </a:p>
      </dgm:t>
    </dgm:pt>
    <dgm:pt modelId="{A4069ACC-D007-4BEF-AABE-B5A51D7ED961}" type="sibTrans" cxnId="{D692219F-3E6D-4296-8006-C9776EB53E5D}">
      <dgm:prSet/>
      <dgm:spPr/>
      <dgm:t>
        <a:bodyPr/>
        <a:lstStyle/>
        <a:p>
          <a:endParaRPr lang="en-GB"/>
        </a:p>
      </dgm:t>
    </dgm:pt>
    <dgm:pt modelId="{46BD26FC-A44E-4CA9-A59B-C7E4ACC8BBAA}">
      <dgm:prSet/>
      <dgm:spPr/>
      <dgm:t>
        <a:bodyPr/>
        <a:lstStyle/>
        <a:p>
          <a:r>
            <a:rPr lang="en-GB" sz="3600" dirty="0"/>
            <a:t>4</a:t>
          </a:r>
        </a:p>
      </dgm:t>
    </dgm:pt>
    <dgm:pt modelId="{CD5AC9D2-7843-494F-9159-58F77DBD2B90}" type="parTrans" cxnId="{4BE0DC0F-EE9A-4ACD-92F3-0CCB01C32C6A}">
      <dgm:prSet/>
      <dgm:spPr/>
      <dgm:t>
        <a:bodyPr/>
        <a:lstStyle/>
        <a:p>
          <a:endParaRPr lang="en-GB"/>
        </a:p>
      </dgm:t>
    </dgm:pt>
    <dgm:pt modelId="{520B4FB0-ABD0-4243-B719-067417911D8C}" type="sibTrans" cxnId="{4BE0DC0F-EE9A-4ACD-92F3-0CCB01C32C6A}">
      <dgm:prSet/>
      <dgm:spPr/>
      <dgm:t>
        <a:bodyPr/>
        <a:lstStyle/>
        <a:p>
          <a:endParaRPr lang="en-GB"/>
        </a:p>
      </dgm:t>
    </dgm:pt>
    <dgm:pt modelId="{530A4D9F-6A9C-4466-AF02-834B4A3677F5}">
      <dgm:prSet custT="1"/>
      <dgm:spPr/>
      <dgm:t>
        <a:bodyPr/>
        <a:lstStyle/>
        <a:p>
          <a:r>
            <a:rPr lang="en-GB" sz="1000" b="1" dirty="0">
              <a:hlinkClick xmlns:r="http://schemas.openxmlformats.org/officeDocument/2006/relationships" r:id="rId4" action="ppaction://hlinksldjump"/>
            </a:rPr>
            <a:t>DEVELOPMENT</a:t>
          </a:r>
          <a:endParaRPr lang="en-GB" sz="1000" b="1" dirty="0"/>
        </a:p>
      </dgm:t>
    </dgm:pt>
    <dgm:pt modelId="{244FEA79-0269-478B-B911-10C3AC41EB92}" type="parTrans" cxnId="{86111F38-B28E-444C-B410-B04641653A23}">
      <dgm:prSet/>
      <dgm:spPr/>
      <dgm:t>
        <a:bodyPr/>
        <a:lstStyle/>
        <a:p>
          <a:endParaRPr lang="en-GB"/>
        </a:p>
      </dgm:t>
    </dgm:pt>
    <dgm:pt modelId="{10412B19-6290-4C0D-8155-8E0C694DFAF5}" type="sibTrans" cxnId="{86111F38-B28E-444C-B410-B04641653A23}">
      <dgm:prSet/>
      <dgm:spPr/>
      <dgm:t>
        <a:bodyPr/>
        <a:lstStyle/>
        <a:p>
          <a:endParaRPr lang="en-GB"/>
        </a:p>
      </dgm:t>
    </dgm:pt>
    <dgm:pt modelId="{E0238196-6D77-4374-B666-8558F4BBBED9}" type="pres">
      <dgm:prSet presAssocID="{4B73588C-9D39-476D-A9D8-CF002C342407}" presName="rootnode" presStyleCnt="0">
        <dgm:presLayoutVars>
          <dgm:chMax/>
          <dgm:chPref/>
          <dgm:dir/>
          <dgm:animLvl val="lvl"/>
        </dgm:presLayoutVars>
      </dgm:prSet>
      <dgm:spPr/>
    </dgm:pt>
    <dgm:pt modelId="{28CB3543-5232-4958-BD2F-DD3E61D04359}" type="pres">
      <dgm:prSet presAssocID="{B9B255F3-5909-4F31-A40F-A4D5CA3DEE84}" presName="composite" presStyleCnt="0"/>
      <dgm:spPr/>
    </dgm:pt>
    <dgm:pt modelId="{4B1D3C5D-867B-4723-A6DB-926142B11999}" type="pres">
      <dgm:prSet presAssocID="{B9B255F3-5909-4F31-A40F-A4D5CA3DEE84}" presName="LShape" presStyleLbl="alignNode1" presStyleIdx="0" presStyleCnt="7"/>
      <dgm:spPr/>
    </dgm:pt>
    <dgm:pt modelId="{F40630DD-3A2B-45A1-9FEA-9B78156B6B88}" type="pres">
      <dgm:prSet presAssocID="{B9B255F3-5909-4F31-A40F-A4D5CA3DEE84}" presName="ParentText" presStyleLbl="revTx" presStyleIdx="0" presStyleCnt="4">
        <dgm:presLayoutVars>
          <dgm:chMax val="0"/>
          <dgm:chPref val="0"/>
          <dgm:bulletEnabled val="1"/>
        </dgm:presLayoutVars>
      </dgm:prSet>
      <dgm:spPr/>
    </dgm:pt>
    <dgm:pt modelId="{83381DB2-2614-42A1-886D-B2CBABB44468}" type="pres">
      <dgm:prSet presAssocID="{B9B255F3-5909-4F31-A40F-A4D5CA3DEE84}" presName="Triangle" presStyleLbl="alignNode1" presStyleIdx="1" presStyleCnt="7"/>
      <dgm:spPr/>
    </dgm:pt>
    <dgm:pt modelId="{ABCB10E9-929F-4A6B-99DF-11ECCB994A48}" type="pres">
      <dgm:prSet presAssocID="{F876D73F-59D2-413E-9048-74C55A27EFA0}" presName="sibTrans" presStyleCnt="0"/>
      <dgm:spPr/>
    </dgm:pt>
    <dgm:pt modelId="{A47186D5-877D-4F94-A7E6-44FD6334DA09}" type="pres">
      <dgm:prSet presAssocID="{F876D73F-59D2-413E-9048-74C55A27EFA0}" presName="space" presStyleCnt="0"/>
      <dgm:spPr/>
    </dgm:pt>
    <dgm:pt modelId="{CE52D5A7-80B3-4DC6-8310-8EBC733CB823}" type="pres">
      <dgm:prSet presAssocID="{939DA278-6AA2-485F-B11C-DD834A3D2F4A}" presName="composite" presStyleCnt="0"/>
      <dgm:spPr/>
    </dgm:pt>
    <dgm:pt modelId="{A936C6AA-F42A-4DD1-9D59-E2B3B0B8138F}" type="pres">
      <dgm:prSet presAssocID="{939DA278-6AA2-485F-B11C-DD834A3D2F4A}" presName="LShape" presStyleLbl="alignNode1" presStyleIdx="2" presStyleCnt="7"/>
      <dgm:spPr/>
    </dgm:pt>
    <dgm:pt modelId="{8806D9A4-74EB-446E-B388-04599386B787}" type="pres">
      <dgm:prSet presAssocID="{939DA278-6AA2-485F-B11C-DD834A3D2F4A}" presName="ParentText" presStyleLbl="revTx" presStyleIdx="1" presStyleCnt="4">
        <dgm:presLayoutVars>
          <dgm:chMax val="0"/>
          <dgm:chPref val="0"/>
          <dgm:bulletEnabled val="1"/>
        </dgm:presLayoutVars>
      </dgm:prSet>
      <dgm:spPr/>
    </dgm:pt>
    <dgm:pt modelId="{4B0529AE-F359-45F0-BB64-890E72E187EC}" type="pres">
      <dgm:prSet presAssocID="{939DA278-6AA2-485F-B11C-DD834A3D2F4A}" presName="Triangle" presStyleLbl="alignNode1" presStyleIdx="3" presStyleCnt="7"/>
      <dgm:spPr/>
    </dgm:pt>
    <dgm:pt modelId="{B0691299-CA1E-4E72-AE94-BAA19DB80C51}" type="pres">
      <dgm:prSet presAssocID="{FFFC7C58-FEF1-4849-8B9F-41ADC671320C}" presName="sibTrans" presStyleCnt="0"/>
      <dgm:spPr/>
    </dgm:pt>
    <dgm:pt modelId="{B7AE69C4-82DA-47DE-B6C0-F858C49BAD6F}" type="pres">
      <dgm:prSet presAssocID="{FFFC7C58-FEF1-4849-8B9F-41ADC671320C}" presName="space" presStyleCnt="0"/>
      <dgm:spPr/>
    </dgm:pt>
    <dgm:pt modelId="{D15A957A-604D-4C67-9426-EA41A4A80A45}" type="pres">
      <dgm:prSet presAssocID="{AF63195B-60B4-416A-9145-B7FED99FB0B7}" presName="composite" presStyleCnt="0"/>
      <dgm:spPr/>
    </dgm:pt>
    <dgm:pt modelId="{D89A3CF8-2E81-485A-8539-E4B2C21354B4}" type="pres">
      <dgm:prSet presAssocID="{AF63195B-60B4-416A-9145-B7FED99FB0B7}" presName="LShape" presStyleLbl="alignNode1" presStyleIdx="4" presStyleCnt="7"/>
      <dgm:spPr/>
    </dgm:pt>
    <dgm:pt modelId="{84E88D2A-AD3B-4D58-ADF3-56739572B531}" type="pres">
      <dgm:prSet presAssocID="{AF63195B-60B4-416A-9145-B7FED99FB0B7}" presName="ParentText" presStyleLbl="revTx" presStyleIdx="2" presStyleCnt="4">
        <dgm:presLayoutVars>
          <dgm:chMax val="0"/>
          <dgm:chPref val="0"/>
          <dgm:bulletEnabled val="1"/>
        </dgm:presLayoutVars>
      </dgm:prSet>
      <dgm:spPr/>
    </dgm:pt>
    <dgm:pt modelId="{B682054A-2E41-4543-B747-E5646905DB28}" type="pres">
      <dgm:prSet presAssocID="{AF63195B-60B4-416A-9145-B7FED99FB0B7}" presName="Triangle" presStyleLbl="alignNode1" presStyleIdx="5" presStyleCnt="7"/>
      <dgm:spPr/>
    </dgm:pt>
    <dgm:pt modelId="{9A8C43A9-B0D8-41FB-9EF9-9A1D505337D5}" type="pres">
      <dgm:prSet presAssocID="{D0901968-62AE-4C99-ABF6-6ADEFCD680D7}" presName="sibTrans" presStyleCnt="0"/>
      <dgm:spPr/>
    </dgm:pt>
    <dgm:pt modelId="{2B383857-56A4-4D67-940C-544993170A7C}" type="pres">
      <dgm:prSet presAssocID="{D0901968-62AE-4C99-ABF6-6ADEFCD680D7}" presName="space" presStyleCnt="0"/>
      <dgm:spPr/>
    </dgm:pt>
    <dgm:pt modelId="{FCD02E30-B2D3-4EC6-9385-2B883DA1D310}" type="pres">
      <dgm:prSet presAssocID="{46BD26FC-A44E-4CA9-A59B-C7E4ACC8BBAA}" presName="composite" presStyleCnt="0"/>
      <dgm:spPr/>
    </dgm:pt>
    <dgm:pt modelId="{93F19214-71F5-4E2B-B03D-9663C3496165}" type="pres">
      <dgm:prSet presAssocID="{46BD26FC-A44E-4CA9-A59B-C7E4ACC8BBAA}" presName="LShape" presStyleLbl="alignNode1" presStyleIdx="6" presStyleCnt="7"/>
      <dgm:spPr/>
    </dgm:pt>
    <dgm:pt modelId="{4C905452-1FCC-4FE6-9AC5-8398BDD492F1}" type="pres">
      <dgm:prSet presAssocID="{46BD26FC-A44E-4CA9-A59B-C7E4ACC8BBAA}" presName="ParentText" presStyleLbl="revTx" presStyleIdx="3" presStyleCnt="4">
        <dgm:presLayoutVars>
          <dgm:chMax val="0"/>
          <dgm:chPref val="0"/>
          <dgm:bulletEnabled val="1"/>
        </dgm:presLayoutVars>
      </dgm:prSet>
      <dgm:spPr/>
    </dgm:pt>
  </dgm:ptLst>
  <dgm:cxnLst>
    <dgm:cxn modelId="{683FF605-D7BC-4839-AC86-C067C3EFDF09}" srcId="{939DA278-6AA2-485F-B11C-DD834A3D2F4A}" destId="{F2E4DB20-9DB3-4C36-BE7D-A7A9680AF93E}" srcOrd="0" destOrd="0" parTransId="{E9C0A600-1D00-4B83-A916-DC62B32143CB}" sibTransId="{CB8D63CF-CA87-4EF6-B2A6-934A2BA457B0}"/>
    <dgm:cxn modelId="{3A228808-D042-4C15-8878-F817CCC444EE}" type="presOf" srcId="{530A4D9F-6A9C-4466-AF02-834B4A3677F5}" destId="{4C905452-1FCC-4FE6-9AC5-8398BDD492F1}" srcOrd="0" destOrd="1" presId="urn:microsoft.com/office/officeart/2009/3/layout/StepUpProcess"/>
    <dgm:cxn modelId="{1D356C09-F460-4686-AA32-D68DE9DE85DC}" type="presOf" srcId="{46BD26FC-A44E-4CA9-A59B-C7E4ACC8BBAA}" destId="{4C905452-1FCC-4FE6-9AC5-8398BDD492F1}" srcOrd="0" destOrd="0" presId="urn:microsoft.com/office/officeart/2009/3/layout/StepUpProcess"/>
    <dgm:cxn modelId="{DD6E850C-31EC-4621-BD39-F1780956B454}" type="presOf" srcId="{98DC0D7F-A0A9-4A79-9D9E-86294563E7E2}" destId="{84E88D2A-AD3B-4D58-ADF3-56739572B531}" srcOrd="0" destOrd="1" presId="urn:microsoft.com/office/officeart/2009/3/layout/StepUpProcess"/>
    <dgm:cxn modelId="{4BE0DC0F-EE9A-4ACD-92F3-0CCB01C32C6A}" srcId="{4B73588C-9D39-476D-A9D8-CF002C342407}" destId="{46BD26FC-A44E-4CA9-A59B-C7E4ACC8BBAA}" srcOrd="3" destOrd="0" parTransId="{CD5AC9D2-7843-494F-9159-58F77DBD2B90}" sibTransId="{520B4FB0-ABD0-4243-B719-067417911D8C}"/>
    <dgm:cxn modelId="{1F32912D-E546-4734-BED5-A9C9F312A2F3}" srcId="{B9B255F3-5909-4F31-A40F-A4D5CA3DEE84}" destId="{9107DE93-8254-4BA5-93C1-8AA61391661E}" srcOrd="0" destOrd="0" parTransId="{D7A6AB3D-4E20-4218-B620-3EE561381B0D}" sibTransId="{DA6A51D4-FB78-43FE-BC9D-5616B5917DED}"/>
    <dgm:cxn modelId="{86111F38-B28E-444C-B410-B04641653A23}" srcId="{46BD26FC-A44E-4CA9-A59B-C7E4ACC8BBAA}" destId="{530A4D9F-6A9C-4466-AF02-834B4A3677F5}" srcOrd="0" destOrd="0" parTransId="{244FEA79-0269-478B-B911-10C3AC41EB92}" sibTransId="{10412B19-6290-4C0D-8155-8E0C694DFAF5}"/>
    <dgm:cxn modelId="{455E9638-2EB4-49FC-81A8-B6066D74C14D}" type="presOf" srcId="{AF63195B-60B4-416A-9145-B7FED99FB0B7}" destId="{84E88D2A-AD3B-4D58-ADF3-56739572B531}" srcOrd="0" destOrd="0" presId="urn:microsoft.com/office/officeart/2009/3/layout/StepUpProcess"/>
    <dgm:cxn modelId="{1DF93044-FC39-4D7A-A25A-2262C7D37F7B}" type="presOf" srcId="{939DA278-6AA2-485F-B11C-DD834A3D2F4A}" destId="{8806D9A4-74EB-446E-B388-04599386B787}" srcOrd="0" destOrd="0" presId="urn:microsoft.com/office/officeart/2009/3/layout/StepUpProcess"/>
    <dgm:cxn modelId="{84498649-3E9C-4062-8ABD-B149CD4A8A43}" type="presOf" srcId="{F2E4DB20-9DB3-4C36-BE7D-A7A9680AF93E}" destId="{8806D9A4-74EB-446E-B388-04599386B787}" srcOrd="0" destOrd="1" presId="urn:microsoft.com/office/officeart/2009/3/layout/StepUpProcess"/>
    <dgm:cxn modelId="{63E3044B-114A-4784-8DAC-EB89ECFFCAD5}" srcId="{4B73588C-9D39-476D-A9D8-CF002C342407}" destId="{939DA278-6AA2-485F-B11C-DD834A3D2F4A}" srcOrd="1" destOrd="0" parTransId="{BC3F4283-B4A0-4FEC-A35B-8542DC680417}" sibTransId="{FFFC7C58-FEF1-4849-8B9F-41ADC671320C}"/>
    <dgm:cxn modelId="{FDE0F787-3742-43C3-9FB6-0CEBCC107413}" srcId="{4B73588C-9D39-476D-A9D8-CF002C342407}" destId="{B9B255F3-5909-4F31-A40F-A4D5CA3DEE84}" srcOrd="0" destOrd="0" parTransId="{657D211B-C62D-4784-9219-CE7B97025EC8}" sibTransId="{F876D73F-59D2-413E-9048-74C55A27EFA0}"/>
    <dgm:cxn modelId="{E40CD291-64CD-4E62-A10A-69003C26D5D0}" srcId="{4B73588C-9D39-476D-A9D8-CF002C342407}" destId="{AF63195B-60B4-416A-9145-B7FED99FB0B7}" srcOrd="2" destOrd="0" parTransId="{BC32CDC4-2DAA-49C6-9A18-3DF92AFB7733}" sibTransId="{D0901968-62AE-4C99-ABF6-6ADEFCD680D7}"/>
    <dgm:cxn modelId="{93874B9E-D36D-4D64-A8A6-CB8D5D92BB87}" type="presOf" srcId="{4B73588C-9D39-476D-A9D8-CF002C342407}" destId="{E0238196-6D77-4374-B666-8558F4BBBED9}" srcOrd="0" destOrd="0" presId="urn:microsoft.com/office/officeart/2009/3/layout/StepUpProcess"/>
    <dgm:cxn modelId="{D692219F-3E6D-4296-8006-C9776EB53E5D}" srcId="{AF63195B-60B4-416A-9145-B7FED99FB0B7}" destId="{98DC0D7F-A0A9-4A79-9D9E-86294563E7E2}" srcOrd="0" destOrd="0" parTransId="{7936BD6D-714F-4EA3-A6F7-F87746E92D5C}" sibTransId="{A4069ACC-D007-4BEF-AABE-B5A51D7ED961}"/>
    <dgm:cxn modelId="{5AE920AC-040F-45DB-87A1-84E8A952BE9C}" type="presOf" srcId="{9107DE93-8254-4BA5-93C1-8AA61391661E}" destId="{F40630DD-3A2B-45A1-9FEA-9B78156B6B88}" srcOrd="0" destOrd="1" presId="urn:microsoft.com/office/officeart/2009/3/layout/StepUpProcess"/>
    <dgm:cxn modelId="{C94780C2-1D97-4609-A6D0-D7A7DAEE7337}" type="presOf" srcId="{B9B255F3-5909-4F31-A40F-A4D5CA3DEE84}" destId="{F40630DD-3A2B-45A1-9FEA-9B78156B6B88}" srcOrd="0" destOrd="0" presId="urn:microsoft.com/office/officeart/2009/3/layout/StepUpProcess"/>
    <dgm:cxn modelId="{A3F27B30-3FC0-44E0-A3F1-0F2CFF7F3DC3}" type="presParOf" srcId="{E0238196-6D77-4374-B666-8558F4BBBED9}" destId="{28CB3543-5232-4958-BD2F-DD3E61D04359}" srcOrd="0" destOrd="0" presId="urn:microsoft.com/office/officeart/2009/3/layout/StepUpProcess"/>
    <dgm:cxn modelId="{09A1E46B-5C01-44E8-A3B1-1E380B876A6D}" type="presParOf" srcId="{28CB3543-5232-4958-BD2F-DD3E61D04359}" destId="{4B1D3C5D-867B-4723-A6DB-926142B11999}" srcOrd="0" destOrd="0" presId="urn:microsoft.com/office/officeart/2009/3/layout/StepUpProcess"/>
    <dgm:cxn modelId="{04C9AC7E-077E-450D-B52E-1850A86DC518}" type="presParOf" srcId="{28CB3543-5232-4958-BD2F-DD3E61D04359}" destId="{F40630DD-3A2B-45A1-9FEA-9B78156B6B88}" srcOrd="1" destOrd="0" presId="urn:microsoft.com/office/officeart/2009/3/layout/StepUpProcess"/>
    <dgm:cxn modelId="{F7F43F05-01CE-4E02-BE63-2C1E17835AFA}" type="presParOf" srcId="{28CB3543-5232-4958-BD2F-DD3E61D04359}" destId="{83381DB2-2614-42A1-886D-B2CBABB44468}" srcOrd="2" destOrd="0" presId="urn:microsoft.com/office/officeart/2009/3/layout/StepUpProcess"/>
    <dgm:cxn modelId="{438F4B19-8EDC-4CB1-A216-B79FA5CC4B12}" type="presParOf" srcId="{E0238196-6D77-4374-B666-8558F4BBBED9}" destId="{ABCB10E9-929F-4A6B-99DF-11ECCB994A48}" srcOrd="1" destOrd="0" presId="urn:microsoft.com/office/officeart/2009/3/layout/StepUpProcess"/>
    <dgm:cxn modelId="{6FA96CC5-6B9A-4002-8984-3D94D2C58BFC}" type="presParOf" srcId="{ABCB10E9-929F-4A6B-99DF-11ECCB994A48}" destId="{A47186D5-877D-4F94-A7E6-44FD6334DA09}" srcOrd="0" destOrd="0" presId="urn:microsoft.com/office/officeart/2009/3/layout/StepUpProcess"/>
    <dgm:cxn modelId="{09988AA0-E2A8-470A-9EBC-B1F32B8FF325}" type="presParOf" srcId="{E0238196-6D77-4374-B666-8558F4BBBED9}" destId="{CE52D5A7-80B3-4DC6-8310-8EBC733CB823}" srcOrd="2" destOrd="0" presId="urn:microsoft.com/office/officeart/2009/3/layout/StepUpProcess"/>
    <dgm:cxn modelId="{7BA4E8F2-18C9-48C7-BA72-78A96B60DBE6}" type="presParOf" srcId="{CE52D5A7-80B3-4DC6-8310-8EBC733CB823}" destId="{A936C6AA-F42A-4DD1-9D59-E2B3B0B8138F}" srcOrd="0" destOrd="0" presId="urn:microsoft.com/office/officeart/2009/3/layout/StepUpProcess"/>
    <dgm:cxn modelId="{6B5F0CD3-2BD6-42A5-876E-CBB31E6B1CC5}" type="presParOf" srcId="{CE52D5A7-80B3-4DC6-8310-8EBC733CB823}" destId="{8806D9A4-74EB-446E-B388-04599386B787}" srcOrd="1" destOrd="0" presId="urn:microsoft.com/office/officeart/2009/3/layout/StepUpProcess"/>
    <dgm:cxn modelId="{5DAC2F55-BE12-48D9-ABFF-7438304E1D7E}" type="presParOf" srcId="{CE52D5A7-80B3-4DC6-8310-8EBC733CB823}" destId="{4B0529AE-F359-45F0-BB64-890E72E187EC}" srcOrd="2" destOrd="0" presId="urn:microsoft.com/office/officeart/2009/3/layout/StepUpProcess"/>
    <dgm:cxn modelId="{E2322DE8-8226-4C5B-8509-7EFC790E2648}" type="presParOf" srcId="{E0238196-6D77-4374-B666-8558F4BBBED9}" destId="{B0691299-CA1E-4E72-AE94-BAA19DB80C51}" srcOrd="3" destOrd="0" presId="urn:microsoft.com/office/officeart/2009/3/layout/StepUpProcess"/>
    <dgm:cxn modelId="{6A49074D-1C79-4824-9588-48AB82B3E7F9}" type="presParOf" srcId="{B0691299-CA1E-4E72-AE94-BAA19DB80C51}" destId="{B7AE69C4-82DA-47DE-B6C0-F858C49BAD6F}" srcOrd="0" destOrd="0" presId="urn:microsoft.com/office/officeart/2009/3/layout/StepUpProcess"/>
    <dgm:cxn modelId="{5C3DBE03-6F5D-4064-BE4E-F299970D2CC3}" type="presParOf" srcId="{E0238196-6D77-4374-B666-8558F4BBBED9}" destId="{D15A957A-604D-4C67-9426-EA41A4A80A45}" srcOrd="4" destOrd="0" presId="urn:microsoft.com/office/officeart/2009/3/layout/StepUpProcess"/>
    <dgm:cxn modelId="{018B6727-8B43-4F54-9BB5-81465B8BB04D}" type="presParOf" srcId="{D15A957A-604D-4C67-9426-EA41A4A80A45}" destId="{D89A3CF8-2E81-485A-8539-E4B2C21354B4}" srcOrd="0" destOrd="0" presId="urn:microsoft.com/office/officeart/2009/3/layout/StepUpProcess"/>
    <dgm:cxn modelId="{7110CB7E-0E35-4E9F-944F-752C714FC070}" type="presParOf" srcId="{D15A957A-604D-4C67-9426-EA41A4A80A45}" destId="{84E88D2A-AD3B-4D58-ADF3-56739572B531}" srcOrd="1" destOrd="0" presId="urn:microsoft.com/office/officeart/2009/3/layout/StepUpProcess"/>
    <dgm:cxn modelId="{22CCCF09-88D1-4BD9-994D-823701A77D19}" type="presParOf" srcId="{D15A957A-604D-4C67-9426-EA41A4A80A45}" destId="{B682054A-2E41-4543-B747-E5646905DB28}" srcOrd="2" destOrd="0" presId="urn:microsoft.com/office/officeart/2009/3/layout/StepUpProcess"/>
    <dgm:cxn modelId="{221451BC-398A-4DD6-A628-42FC553693A3}" type="presParOf" srcId="{E0238196-6D77-4374-B666-8558F4BBBED9}" destId="{9A8C43A9-B0D8-41FB-9EF9-9A1D505337D5}" srcOrd="5" destOrd="0" presId="urn:microsoft.com/office/officeart/2009/3/layout/StepUpProcess"/>
    <dgm:cxn modelId="{542F5B22-CF2F-4BDE-A9B2-822C910CE2A9}" type="presParOf" srcId="{9A8C43A9-B0D8-41FB-9EF9-9A1D505337D5}" destId="{2B383857-56A4-4D67-940C-544993170A7C}" srcOrd="0" destOrd="0" presId="urn:microsoft.com/office/officeart/2009/3/layout/StepUpProcess"/>
    <dgm:cxn modelId="{F53C0BED-1E90-4441-9A7E-EFBA7398E0DA}" type="presParOf" srcId="{E0238196-6D77-4374-B666-8558F4BBBED9}" destId="{FCD02E30-B2D3-4EC6-9385-2B883DA1D310}" srcOrd="6" destOrd="0" presId="urn:microsoft.com/office/officeart/2009/3/layout/StepUpProcess"/>
    <dgm:cxn modelId="{16B98998-86BD-4364-9794-19AB67A9684B}" type="presParOf" srcId="{FCD02E30-B2D3-4EC6-9385-2B883DA1D310}" destId="{93F19214-71F5-4E2B-B03D-9663C3496165}" srcOrd="0" destOrd="0" presId="urn:microsoft.com/office/officeart/2009/3/layout/StepUpProcess"/>
    <dgm:cxn modelId="{13839BE7-95EF-41DB-A599-7FDBD509FB9D}" type="presParOf" srcId="{FCD02E30-B2D3-4EC6-9385-2B883DA1D310}" destId="{4C905452-1FCC-4FE6-9AC5-8398BDD492F1}"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1D3C5D-867B-4723-A6DB-926142B11999}">
      <dsp:nvSpPr>
        <dsp:cNvPr id="0" name=""/>
        <dsp:cNvSpPr/>
      </dsp:nvSpPr>
      <dsp:spPr>
        <a:xfrm rot="5400000">
          <a:off x="213813" y="1174871"/>
          <a:ext cx="638455" cy="106237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40630DD-3A2B-45A1-9FEA-9B78156B6B88}">
      <dsp:nvSpPr>
        <dsp:cNvPr id="0" name=""/>
        <dsp:cNvSpPr/>
      </dsp:nvSpPr>
      <dsp:spPr>
        <a:xfrm>
          <a:off x="107239" y="1492293"/>
          <a:ext cx="959119" cy="840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1600200">
            <a:lnSpc>
              <a:spcPct val="90000"/>
            </a:lnSpc>
            <a:spcBef>
              <a:spcPct val="0"/>
            </a:spcBef>
            <a:spcAft>
              <a:spcPct val="35000"/>
            </a:spcAft>
            <a:buNone/>
          </a:pPr>
          <a:r>
            <a:rPr lang="en-GB" sz="3600" kern="1200" dirty="0"/>
            <a:t>1</a:t>
          </a:r>
        </a:p>
        <a:p>
          <a:pPr marL="57150" lvl="1" indent="-57150" algn="l" defTabSz="444500">
            <a:lnSpc>
              <a:spcPct val="90000"/>
            </a:lnSpc>
            <a:spcBef>
              <a:spcPct val="0"/>
            </a:spcBef>
            <a:spcAft>
              <a:spcPct val="15000"/>
            </a:spcAft>
            <a:buChar char="•"/>
          </a:pPr>
          <a:r>
            <a:rPr lang="en-GB" sz="1000" b="1" kern="1200" dirty="0">
              <a:hlinkClick xmlns:r="http://schemas.openxmlformats.org/officeDocument/2006/relationships" r:id="" action="ppaction://hlinksldjump"/>
            </a:rPr>
            <a:t>EVIDENCE</a:t>
          </a:r>
          <a:endParaRPr lang="en-GB" sz="1000" b="1" kern="1200" dirty="0"/>
        </a:p>
      </dsp:txBody>
      <dsp:txXfrm>
        <a:off x="107239" y="1492293"/>
        <a:ext cx="959119" cy="840724"/>
      </dsp:txXfrm>
    </dsp:sp>
    <dsp:sp modelId="{83381DB2-2614-42A1-886D-B2CBABB44468}">
      <dsp:nvSpPr>
        <dsp:cNvPr id="0" name=""/>
        <dsp:cNvSpPr/>
      </dsp:nvSpPr>
      <dsp:spPr>
        <a:xfrm>
          <a:off x="885393" y="1096658"/>
          <a:ext cx="180965" cy="180965"/>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36C6AA-F42A-4DD1-9D59-E2B3B0B8138F}">
      <dsp:nvSpPr>
        <dsp:cNvPr id="0" name=""/>
        <dsp:cNvSpPr/>
      </dsp:nvSpPr>
      <dsp:spPr>
        <a:xfrm rot="5400000">
          <a:off x="1387963" y="884327"/>
          <a:ext cx="638455" cy="106237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06D9A4-74EB-446E-B388-04599386B787}">
      <dsp:nvSpPr>
        <dsp:cNvPr id="0" name=""/>
        <dsp:cNvSpPr/>
      </dsp:nvSpPr>
      <dsp:spPr>
        <a:xfrm>
          <a:off x="1281389" y="1201748"/>
          <a:ext cx="959119" cy="840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1600200">
            <a:lnSpc>
              <a:spcPct val="90000"/>
            </a:lnSpc>
            <a:spcBef>
              <a:spcPct val="0"/>
            </a:spcBef>
            <a:spcAft>
              <a:spcPct val="35000"/>
            </a:spcAft>
            <a:buNone/>
          </a:pPr>
          <a:r>
            <a:rPr lang="en-GB" sz="3600" kern="1200" dirty="0"/>
            <a:t>2</a:t>
          </a:r>
        </a:p>
        <a:p>
          <a:pPr marL="57150" lvl="1" indent="-57150" algn="l" defTabSz="444500">
            <a:lnSpc>
              <a:spcPct val="90000"/>
            </a:lnSpc>
            <a:spcBef>
              <a:spcPct val="0"/>
            </a:spcBef>
            <a:spcAft>
              <a:spcPct val="15000"/>
            </a:spcAft>
            <a:buChar char="•"/>
          </a:pPr>
          <a:r>
            <a:rPr lang="en-GB" sz="1000" b="1" kern="1200" dirty="0">
              <a:solidFill>
                <a:schemeClr val="tx1"/>
              </a:solidFill>
              <a:hlinkClick xmlns:r="http://schemas.openxmlformats.org/officeDocument/2006/relationships" r:id="" action="ppaction://hlinksldjump"/>
            </a:rPr>
            <a:t>REFLECT</a:t>
          </a:r>
          <a:endParaRPr lang="en-GB" sz="1000" b="1" kern="1200" dirty="0">
            <a:solidFill>
              <a:schemeClr val="tx1"/>
            </a:solidFill>
          </a:endParaRPr>
        </a:p>
      </dsp:txBody>
      <dsp:txXfrm>
        <a:off x="1281389" y="1201748"/>
        <a:ext cx="959119" cy="840724"/>
      </dsp:txXfrm>
    </dsp:sp>
    <dsp:sp modelId="{4B0529AE-F359-45F0-BB64-890E72E187EC}">
      <dsp:nvSpPr>
        <dsp:cNvPr id="0" name=""/>
        <dsp:cNvSpPr/>
      </dsp:nvSpPr>
      <dsp:spPr>
        <a:xfrm>
          <a:off x="2059542" y="806113"/>
          <a:ext cx="180965" cy="180965"/>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9A3CF8-2E81-485A-8539-E4B2C21354B4}">
      <dsp:nvSpPr>
        <dsp:cNvPr id="0" name=""/>
        <dsp:cNvSpPr/>
      </dsp:nvSpPr>
      <dsp:spPr>
        <a:xfrm rot="5400000">
          <a:off x="2562112" y="593782"/>
          <a:ext cx="638455" cy="106237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E88D2A-AD3B-4D58-ADF3-56739572B531}">
      <dsp:nvSpPr>
        <dsp:cNvPr id="0" name=""/>
        <dsp:cNvSpPr/>
      </dsp:nvSpPr>
      <dsp:spPr>
        <a:xfrm>
          <a:off x="2455538" y="911204"/>
          <a:ext cx="959119" cy="840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1600200">
            <a:lnSpc>
              <a:spcPct val="90000"/>
            </a:lnSpc>
            <a:spcBef>
              <a:spcPct val="0"/>
            </a:spcBef>
            <a:spcAft>
              <a:spcPct val="35000"/>
            </a:spcAft>
            <a:buNone/>
          </a:pPr>
          <a:r>
            <a:rPr lang="en-GB" sz="3600" kern="1200" dirty="0"/>
            <a:t>3</a:t>
          </a:r>
        </a:p>
        <a:p>
          <a:pPr marL="57150" lvl="1" indent="-57150" algn="l" defTabSz="444500">
            <a:lnSpc>
              <a:spcPct val="90000"/>
            </a:lnSpc>
            <a:spcBef>
              <a:spcPct val="0"/>
            </a:spcBef>
            <a:spcAft>
              <a:spcPct val="15000"/>
            </a:spcAft>
            <a:buChar char="•"/>
          </a:pPr>
          <a:r>
            <a:rPr lang="en-GB" sz="1000" b="1" kern="1200" dirty="0">
              <a:hlinkClick xmlns:r="http://schemas.openxmlformats.org/officeDocument/2006/relationships" r:id="" action="ppaction://hlinksldjump"/>
            </a:rPr>
            <a:t>STRENGTHS</a:t>
          </a:r>
          <a:endParaRPr lang="en-GB" sz="1000" b="1" kern="1200" dirty="0"/>
        </a:p>
      </dsp:txBody>
      <dsp:txXfrm>
        <a:off x="2455538" y="911204"/>
        <a:ext cx="959119" cy="840724"/>
      </dsp:txXfrm>
    </dsp:sp>
    <dsp:sp modelId="{B682054A-2E41-4543-B747-E5646905DB28}">
      <dsp:nvSpPr>
        <dsp:cNvPr id="0" name=""/>
        <dsp:cNvSpPr/>
      </dsp:nvSpPr>
      <dsp:spPr>
        <a:xfrm>
          <a:off x="3233692" y="515569"/>
          <a:ext cx="180965" cy="180965"/>
        </a:xfrm>
        <a:prstGeom prst="triangle">
          <a:avLst>
            <a:gd name="adj" fmla="val 10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F19214-71F5-4E2B-B03D-9663C3496165}">
      <dsp:nvSpPr>
        <dsp:cNvPr id="0" name=""/>
        <dsp:cNvSpPr/>
      </dsp:nvSpPr>
      <dsp:spPr>
        <a:xfrm rot="5400000">
          <a:off x="3736262" y="303238"/>
          <a:ext cx="638455" cy="1062376"/>
        </a:xfrm>
        <a:prstGeom prst="corner">
          <a:avLst>
            <a:gd name="adj1" fmla="val 16120"/>
            <a:gd name="adj2" fmla="val 1611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905452-1FCC-4FE6-9AC5-8398BDD492F1}">
      <dsp:nvSpPr>
        <dsp:cNvPr id="0" name=""/>
        <dsp:cNvSpPr/>
      </dsp:nvSpPr>
      <dsp:spPr>
        <a:xfrm>
          <a:off x="3629688" y="620659"/>
          <a:ext cx="959119" cy="8407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1600200">
            <a:lnSpc>
              <a:spcPct val="90000"/>
            </a:lnSpc>
            <a:spcBef>
              <a:spcPct val="0"/>
            </a:spcBef>
            <a:spcAft>
              <a:spcPct val="35000"/>
            </a:spcAft>
            <a:buNone/>
          </a:pPr>
          <a:r>
            <a:rPr lang="en-GB" sz="3600" kern="1200" dirty="0"/>
            <a:t>4</a:t>
          </a:r>
        </a:p>
        <a:p>
          <a:pPr marL="57150" lvl="1" indent="-57150" algn="l" defTabSz="444500">
            <a:lnSpc>
              <a:spcPct val="90000"/>
            </a:lnSpc>
            <a:spcBef>
              <a:spcPct val="0"/>
            </a:spcBef>
            <a:spcAft>
              <a:spcPct val="15000"/>
            </a:spcAft>
            <a:buChar char="•"/>
          </a:pPr>
          <a:r>
            <a:rPr lang="en-GB" sz="1000" b="1" kern="1200" dirty="0">
              <a:hlinkClick xmlns:r="http://schemas.openxmlformats.org/officeDocument/2006/relationships" r:id="" action="ppaction://hlinksldjump"/>
            </a:rPr>
            <a:t>DEVELOPMENT</a:t>
          </a:r>
          <a:endParaRPr lang="en-GB" sz="1000" b="1" kern="1200" dirty="0"/>
        </a:p>
      </dsp:txBody>
      <dsp:txXfrm>
        <a:off x="3629688" y="620659"/>
        <a:ext cx="959119" cy="840724"/>
      </dsp:txXfrm>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DE285C-FE1A-4C57-BE69-1523DA2206E1}" type="datetimeFigureOut">
              <a:rPr lang="en-GB" smtClean="0"/>
              <a:t>19/07/2022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8F20CF-241D-47E6-8CB2-14C62E5CE757}" type="slidenum">
              <a:rPr lang="en-GB" smtClean="0"/>
              <a:t>‹#›</a:t>
            </a:fld>
            <a:endParaRPr lang="en-GB" dirty="0"/>
          </a:p>
        </p:txBody>
      </p:sp>
    </p:spTree>
    <p:extLst>
      <p:ext uri="{BB962C8B-B14F-4D97-AF65-F5344CB8AC3E}">
        <p14:creationId xmlns:p14="http://schemas.microsoft.com/office/powerpoint/2010/main" val="445888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C8F20CF-241D-47E6-8CB2-14C62E5CE757}" type="slidenum">
              <a:rPr lang="en-GB" smtClean="0"/>
              <a:t>1</a:t>
            </a:fld>
            <a:endParaRPr lang="en-GB" dirty="0"/>
          </a:p>
        </p:txBody>
      </p:sp>
    </p:spTree>
    <p:extLst>
      <p:ext uri="{BB962C8B-B14F-4D97-AF65-F5344CB8AC3E}">
        <p14:creationId xmlns:p14="http://schemas.microsoft.com/office/powerpoint/2010/main" val="2826503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Self Assessment : to support candidate self reflection to identify development gaps in relation to core competencies and behaviours for Exec Director</a:t>
            </a:r>
          </a:p>
          <a:p>
            <a:r>
              <a:rPr lang="en-GB" dirty="0"/>
              <a:t>Insights to take forward on their journey and support development</a:t>
            </a:r>
          </a:p>
          <a:p>
            <a:endParaRPr lang="en-GB" dirty="0"/>
          </a:p>
        </p:txBody>
      </p:sp>
      <p:sp>
        <p:nvSpPr>
          <p:cNvPr id="4" name="Slide Number Placeholder 3"/>
          <p:cNvSpPr>
            <a:spLocks noGrp="1"/>
          </p:cNvSpPr>
          <p:nvPr>
            <p:ph type="sldNum" sz="quarter" idx="5"/>
          </p:nvPr>
        </p:nvSpPr>
        <p:spPr/>
        <p:txBody>
          <a:bodyPr/>
          <a:lstStyle/>
          <a:p>
            <a:fld id="{7C8F20CF-241D-47E6-8CB2-14C62E5CE757}" type="slidenum">
              <a:rPr lang="en-GB" smtClean="0"/>
              <a:t>2</a:t>
            </a:fld>
            <a:endParaRPr lang="en-GB" dirty="0"/>
          </a:p>
        </p:txBody>
      </p:sp>
    </p:spTree>
    <p:extLst>
      <p:ext uri="{BB962C8B-B14F-4D97-AF65-F5344CB8AC3E}">
        <p14:creationId xmlns:p14="http://schemas.microsoft.com/office/powerpoint/2010/main" val="35060360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C8F20CF-241D-47E6-8CB2-14C62E5CE757}" type="slidenum">
              <a:rPr lang="en-GB" smtClean="0"/>
              <a:t>4</a:t>
            </a:fld>
            <a:endParaRPr lang="en-GB" dirty="0"/>
          </a:p>
        </p:txBody>
      </p:sp>
    </p:spTree>
    <p:extLst>
      <p:ext uri="{BB962C8B-B14F-4D97-AF65-F5344CB8AC3E}">
        <p14:creationId xmlns:p14="http://schemas.microsoft.com/office/powerpoint/2010/main" val="30176391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7C8F20CF-241D-47E6-8CB2-14C62E5CE757}" type="slidenum">
              <a:rPr lang="en-GB" smtClean="0"/>
              <a:t>5</a:t>
            </a:fld>
            <a:endParaRPr lang="en-GB" dirty="0"/>
          </a:p>
        </p:txBody>
      </p:sp>
    </p:spTree>
    <p:extLst>
      <p:ext uri="{BB962C8B-B14F-4D97-AF65-F5344CB8AC3E}">
        <p14:creationId xmlns:p14="http://schemas.microsoft.com/office/powerpoint/2010/main" val="225938747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8E90-F652-4B40-BD0B-1F8BC7EBCD06}"/>
              </a:ext>
            </a:extLst>
          </p:cNvPr>
          <p:cNvSpPr>
            <a:spLocks noGrp="1"/>
          </p:cNvSpPr>
          <p:nvPr>
            <p:ph type="ctrTitle"/>
          </p:nvPr>
        </p:nvSpPr>
        <p:spPr>
          <a:xfrm>
            <a:off x="854765" y="4209426"/>
            <a:ext cx="9144000" cy="601111"/>
          </a:xfrm>
        </p:spPr>
        <p:txBody>
          <a:bodyPr anchor="b">
            <a:normAutofit/>
          </a:bodyPr>
          <a:lstStyle>
            <a:lvl1pPr algn="l">
              <a:defRPr sz="360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Subtitle 2">
            <a:extLst>
              <a:ext uri="{FF2B5EF4-FFF2-40B4-BE49-F238E27FC236}">
                <a16:creationId xmlns:a16="http://schemas.microsoft.com/office/drawing/2014/main" id="{61F7CE30-6632-4A18-9007-59691A06EF81}"/>
              </a:ext>
            </a:extLst>
          </p:cNvPr>
          <p:cNvSpPr>
            <a:spLocks noGrp="1"/>
          </p:cNvSpPr>
          <p:nvPr>
            <p:ph type="subTitle" idx="1"/>
          </p:nvPr>
        </p:nvSpPr>
        <p:spPr>
          <a:xfrm>
            <a:off x="854765" y="4843667"/>
            <a:ext cx="9144000" cy="466379"/>
          </a:xfrm>
        </p:spPr>
        <p:txBody>
          <a:bodyPr>
            <a:normAutofit/>
          </a:bodyPr>
          <a:lstStyle>
            <a:lvl1pPr marL="0" indent="0" algn="l">
              <a:buNone/>
              <a:defRPr sz="1800">
                <a:solidFill>
                  <a:srgbClr val="005EB8"/>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pic>
        <p:nvPicPr>
          <p:cNvPr id="7" name="Picture 6" descr="A picture containing clipart&#10;&#10;Description generated with very high confidence">
            <a:extLst>
              <a:ext uri="{FF2B5EF4-FFF2-40B4-BE49-F238E27FC236}">
                <a16:creationId xmlns:a16="http://schemas.microsoft.com/office/drawing/2014/main" id="{18E0D45E-0B97-4E29-8499-AB2B710EB4A3}"/>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8" name="Text Box 4">
            <a:extLst>
              <a:ext uri="{FF2B5EF4-FFF2-40B4-BE49-F238E27FC236}">
                <a16:creationId xmlns:a16="http://schemas.microsoft.com/office/drawing/2014/main" id="{A426801C-6EF1-44D5-BB49-CF9B1BD26219}"/>
              </a:ext>
            </a:extLst>
          </p:cNvPr>
          <p:cNvSpPr txBox="1"/>
          <p:nvPr userDrawn="1"/>
        </p:nvSpPr>
        <p:spPr>
          <a:xfrm>
            <a:off x="4099560" y="5714168"/>
            <a:ext cx="3992880" cy="406400"/>
          </a:xfrm>
          <a:prstGeom prst="rect">
            <a:avLst/>
          </a:prstGeom>
          <a:solidFill>
            <a:schemeClr val="lt1"/>
          </a:solidFill>
          <a:ln w="6350">
            <a:noFill/>
          </a:ln>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pic>
        <p:nvPicPr>
          <p:cNvPr id="9" name="Content Placeholder 16">
            <a:extLst>
              <a:ext uri="{FF2B5EF4-FFF2-40B4-BE49-F238E27FC236}">
                <a16:creationId xmlns:a16="http://schemas.microsoft.com/office/drawing/2014/main" id="{2E504B7B-6AD1-45D7-8AE3-FA3C863D3A2A}"/>
              </a:ext>
            </a:extLst>
          </p:cNvPr>
          <p:cNvPicPr>
            <a:picLocks noChangeAspect="1"/>
          </p:cNvPicPr>
          <p:nvPr userDrawn="1"/>
        </p:nvPicPr>
        <p:blipFill>
          <a:blip r:embed="rId3"/>
          <a:stretch>
            <a:fillRect/>
          </a:stretch>
        </p:blipFill>
        <p:spPr>
          <a:xfrm>
            <a:off x="0" y="6213677"/>
            <a:ext cx="12211879" cy="413293"/>
          </a:xfrm>
          <a:prstGeom prst="rect">
            <a:avLst/>
          </a:prstGeom>
        </p:spPr>
      </p:pic>
    </p:spTree>
    <p:extLst>
      <p:ext uri="{BB962C8B-B14F-4D97-AF65-F5344CB8AC3E}">
        <p14:creationId xmlns:p14="http://schemas.microsoft.com/office/powerpoint/2010/main" val="3333121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781877" y="1037979"/>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13" name="Content Placeholder 9">
            <a:extLst>
              <a:ext uri="{FF2B5EF4-FFF2-40B4-BE49-F238E27FC236}">
                <a16:creationId xmlns:a16="http://schemas.microsoft.com/office/drawing/2014/main" id="{34C2919C-3AD4-436F-A0CC-4F48C43AA521}"/>
              </a:ext>
            </a:extLst>
          </p:cNvPr>
          <p:cNvSpPr>
            <a:spLocks noGrp="1"/>
          </p:cNvSpPr>
          <p:nvPr>
            <p:ph sz="quarter" idx="10"/>
          </p:nvPr>
        </p:nvSpPr>
        <p:spPr>
          <a:xfrm>
            <a:off x="781878" y="1833143"/>
            <a:ext cx="10641498"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4" name="Picture 13" descr="A picture containing clipart&#10;&#10;Description generated with very high confidence">
            <a:extLst>
              <a:ext uri="{FF2B5EF4-FFF2-40B4-BE49-F238E27FC236}">
                <a16:creationId xmlns:a16="http://schemas.microsoft.com/office/drawing/2014/main" id="{284323AA-9573-44A2-B321-13F3CEFFCC69}"/>
              </a:ext>
            </a:extLst>
          </p:cNvPr>
          <p:cNvPicPr>
            <a:picLocks noChangeAspect="1"/>
          </p:cNvPicPr>
          <p:nvPr userDrawn="1"/>
        </p:nvPicPr>
        <p:blipFill>
          <a:blip r:embed="rId2"/>
          <a:stretch>
            <a:fillRect/>
          </a:stretch>
        </p:blipFill>
        <p:spPr>
          <a:xfrm>
            <a:off x="10535749" y="365910"/>
            <a:ext cx="1308943" cy="528611"/>
          </a:xfrm>
          <a:prstGeom prst="rect">
            <a:avLst/>
          </a:prstGeom>
        </p:spPr>
      </p:pic>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1342303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FBA90-B5C1-4F53-BBB0-4DA9B86E967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A4512E8-4985-4D45-A21C-AD3B9EE62F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0CD58E-A785-4DBD-8347-06250D76E293}"/>
              </a:ext>
            </a:extLst>
          </p:cNvPr>
          <p:cNvSpPr>
            <a:spLocks noGrp="1"/>
          </p:cNvSpPr>
          <p:nvPr>
            <p:ph type="dt" sz="half" idx="10"/>
          </p:nvPr>
        </p:nvSpPr>
        <p:spPr/>
        <p:txBody>
          <a:bodyPr/>
          <a:lstStyle/>
          <a:p>
            <a:fld id="{859BDE4E-8AFF-4594-8532-37538C0C27B4}" type="datetimeFigureOut">
              <a:rPr lang="en-GB" smtClean="0"/>
              <a:t>19/07/2022</a:t>
            </a:fld>
            <a:endParaRPr lang="en-GB" dirty="0"/>
          </a:p>
        </p:txBody>
      </p:sp>
      <p:sp>
        <p:nvSpPr>
          <p:cNvPr id="5" name="Footer Placeholder 4">
            <a:extLst>
              <a:ext uri="{FF2B5EF4-FFF2-40B4-BE49-F238E27FC236}">
                <a16:creationId xmlns:a16="http://schemas.microsoft.com/office/drawing/2014/main" id="{01DCFD9D-5748-46C7-8DE0-0EA62F87F8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58942064-4736-4445-8FDF-0257E9A77A05}"/>
              </a:ext>
            </a:extLst>
          </p:cNvPr>
          <p:cNvSpPr>
            <a:spLocks noGrp="1"/>
          </p:cNvSpPr>
          <p:nvPr>
            <p:ph type="sldNum" sz="quarter" idx="12"/>
          </p:nvPr>
        </p:nvSpPr>
        <p:spPr/>
        <p:txBody>
          <a:bodyPr/>
          <a:lstStyle/>
          <a:p>
            <a:fld id="{C679186B-550A-4FE6-884D-44CCB41EF9C9}" type="slidenum">
              <a:rPr lang="en-GB" smtClean="0"/>
              <a:t>‹#›</a:t>
            </a:fld>
            <a:endParaRPr lang="en-GB" dirty="0"/>
          </a:p>
        </p:txBody>
      </p:sp>
    </p:spTree>
    <p:extLst>
      <p:ext uri="{BB962C8B-B14F-4D97-AF65-F5344CB8AC3E}">
        <p14:creationId xmlns:p14="http://schemas.microsoft.com/office/powerpoint/2010/main" val="33567340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AEC33-326F-5342-ABB5-43B19B2FAD84}"/>
              </a:ext>
            </a:extLst>
          </p:cNvPr>
          <p:cNvSpPr>
            <a:spLocks noGrp="1"/>
          </p:cNvSpPr>
          <p:nvPr>
            <p:ph type="title" hasCustomPrompt="1"/>
          </p:nvPr>
        </p:nvSpPr>
        <p:spPr>
          <a:xfrm>
            <a:off x="851646" y="1390744"/>
            <a:ext cx="10502154" cy="452432"/>
          </a:xfrm>
          <a:prstGeom prst="rect">
            <a:avLst/>
          </a:prstGeom>
        </p:spPr>
        <p:txBody>
          <a:bodyPr wrap="square" anchor="t" anchorCtr="0">
            <a:spAutoFit/>
          </a:bodyPr>
          <a:lstStyle>
            <a:lvl1pPr>
              <a:defRPr sz="2600" baseline="0">
                <a:solidFill>
                  <a:srgbClr val="3D5567"/>
                </a:solidFill>
              </a:defRPr>
            </a:lvl1pPr>
          </a:lstStyle>
          <a:p>
            <a:r>
              <a:rPr lang="en-US" dirty="0"/>
              <a:t>First level – heading goes here</a:t>
            </a:r>
          </a:p>
        </p:txBody>
      </p:sp>
      <p:sp>
        <p:nvSpPr>
          <p:cNvPr id="3" name="Content Placeholder 2">
            <a:extLst>
              <a:ext uri="{FF2B5EF4-FFF2-40B4-BE49-F238E27FC236}">
                <a16:creationId xmlns:a16="http://schemas.microsoft.com/office/drawing/2014/main" id="{2D6BD904-CE62-DB4D-8305-7E06C8F28C0F}"/>
              </a:ext>
            </a:extLst>
          </p:cNvPr>
          <p:cNvSpPr>
            <a:spLocks noGrp="1"/>
          </p:cNvSpPr>
          <p:nvPr>
            <p:ph idx="1"/>
          </p:nvPr>
        </p:nvSpPr>
        <p:spPr>
          <a:xfrm>
            <a:off x="851646" y="2442603"/>
            <a:ext cx="10502154" cy="3257550"/>
          </a:xfrm>
          <a:prstGeom prst="rect">
            <a:avLst/>
          </a:prstGeom>
        </p:spPr>
        <p:txBody>
          <a:bodyPr/>
          <a:lstStyle>
            <a:lvl1pPr>
              <a:buClr>
                <a:srgbClr val="005EB8"/>
              </a:buClr>
              <a:buSzPct val="100000"/>
              <a:defRPr sz="2000" baseline="0">
                <a:solidFill>
                  <a:srgbClr val="3D5567"/>
                </a:solidFill>
              </a:defRPr>
            </a:lvl1pPr>
            <a:lvl2pPr marL="685800" indent="-228600">
              <a:buClr>
                <a:srgbClr val="005EB8"/>
              </a:buClr>
              <a:buFont typeface="Arial" panose="020B0604020202020204" pitchFamily="34" charset="0"/>
              <a:buChar char="•"/>
              <a:defRPr sz="1800" baseline="0">
                <a:solidFill>
                  <a:srgbClr val="3D5567"/>
                </a:solidFill>
              </a:defRPr>
            </a:lvl2pPr>
            <a:lvl3pPr marL="1143000" indent="-228600">
              <a:buClr>
                <a:srgbClr val="005EB8"/>
              </a:buClr>
              <a:buFont typeface="Arial" panose="020B0604020202020204" pitchFamily="34" charset="0"/>
              <a:buChar char="•"/>
              <a:defRPr sz="1600" baseline="0">
                <a:solidFill>
                  <a:srgbClr val="3D5567"/>
                </a:solidFill>
              </a:defRPr>
            </a:lvl3pPr>
          </a:lstStyle>
          <a:p>
            <a:pPr lvl="0"/>
            <a:r>
              <a:rPr lang="en-US"/>
              <a:t>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46E5B434-DE03-5F46-B300-67389E8A3386}"/>
              </a:ext>
            </a:extLst>
          </p:cNvPr>
          <p:cNvSpPr>
            <a:spLocks noGrp="1"/>
          </p:cNvSpPr>
          <p:nvPr>
            <p:ph type="sldNum" sz="quarter" idx="12"/>
          </p:nvPr>
        </p:nvSpPr>
        <p:spPr>
          <a:xfrm>
            <a:off x="10332000" y="864169"/>
            <a:ext cx="1507331" cy="238125"/>
          </a:xfrm>
          <a:prstGeom prst="rect">
            <a:avLst/>
          </a:prstGeom>
        </p:spPr>
        <p:txBody>
          <a:bodyPr anchor="t" anchorCtr="0"/>
          <a:lstStyle>
            <a:lvl1pPr algn="r">
              <a:defRPr sz="1000" baseline="0">
                <a:solidFill>
                  <a:srgbClr val="3D5567"/>
                </a:solidFill>
              </a:defRPr>
            </a:lvl1pPr>
          </a:lstStyle>
          <a:p>
            <a:fld id="{038ADB5E-7B1C-754E-B077-42405214C7C1}" type="slidenum">
              <a:rPr lang="en-US" smtClean="0"/>
              <a:pPr/>
              <a:t>‹#›</a:t>
            </a:fld>
            <a:endParaRPr lang="en-US" dirty="0"/>
          </a:p>
        </p:txBody>
      </p:sp>
      <p:sp>
        <p:nvSpPr>
          <p:cNvPr id="7" name="TextBox 6">
            <a:extLst>
              <a:ext uri="{FF2B5EF4-FFF2-40B4-BE49-F238E27FC236}">
                <a16:creationId xmlns:a16="http://schemas.microsoft.com/office/drawing/2014/main" id="{CD20E11E-F29E-234F-BBF5-E5B7D3ED07FA}"/>
              </a:ext>
            </a:extLst>
          </p:cNvPr>
          <p:cNvSpPr txBox="1"/>
          <p:nvPr userDrawn="1"/>
        </p:nvSpPr>
        <p:spPr>
          <a:xfrm>
            <a:off x="851646" y="6642556"/>
            <a:ext cx="11340354" cy="215444"/>
          </a:xfrm>
          <a:prstGeom prst="rect">
            <a:avLst/>
          </a:prstGeom>
          <a:noFill/>
        </p:spPr>
        <p:txBody>
          <a:bodyPr wrap="square" rtlCol="0">
            <a:spAutoFit/>
          </a:bodyPr>
          <a:lstStyle/>
          <a:p>
            <a:r>
              <a:rPr lang="en-GB" sz="800" dirty="0">
                <a:solidFill>
                  <a:srgbClr val="3D5567"/>
                </a:solidFill>
              </a:rPr>
              <a:t>© </a:t>
            </a:r>
            <a:r>
              <a:rPr lang="en-US" sz="800" baseline="0" dirty="0">
                <a:solidFill>
                  <a:srgbClr val="3D5567"/>
                </a:solidFill>
              </a:rPr>
              <a:t>2018 Aspire Together</a:t>
            </a:r>
          </a:p>
        </p:txBody>
      </p:sp>
      <p:sp>
        <p:nvSpPr>
          <p:cNvPr id="11" name="Text Placeholder 10">
            <a:extLst>
              <a:ext uri="{FF2B5EF4-FFF2-40B4-BE49-F238E27FC236}">
                <a16:creationId xmlns:a16="http://schemas.microsoft.com/office/drawing/2014/main" id="{DD3C75DB-8D0C-DF47-8343-4BF61BFA2AC0}"/>
              </a:ext>
            </a:extLst>
          </p:cNvPr>
          <p:cNvSpPr>
            <a:spLocks noGrp="1"/>
          </p:cNvSpPr>
          <p:nvPr>
            <p:ph type="body" sz="quarter" idx="15" hasCustomPrompt="1"/>
          </p:nvPr>
        </p:nvSpPr>
        <p:spPr>
          <a:xfrm>
            <a:off x="851646" y="1968734"/>
            <a:ext cx="10502154" cy="387825"/>
          </a:xfrm>
          <a:prstGeom prst="rect">
            <a:avLst/>
          </a:prstGeom>
        </p:spPr>
        <p:txBody>
          <a:bodyPr/>
          <a:lstStyle>
            <a:lvl1pPr marL="0" indent="0">
              <a:buFontTx/>
              <a:buNone/>
              <a:defRPr sz="2000" b="1">
                <a:solidFill>
                  <a:schemeClr val="accent1"/>
                </a:solidFill>
              </a:defRPr>
            </a:lvl1pPr>
            <a:lvl2pPr marL="457200" indent="0">
              <a:buFontTx/>
              <a:buNone/>
              <a:defRPr b="1">
                <a:solidFill>
                  <a:schemeClr val="accent1"/>
                </a:solidFill>
              </a:defRPr>
            </a:lvl2pPr>
            <a:lvl3pPr marL="914400" indent="0">
              <a:buFontTx/>
              <a:buNone/>
              <a:defRPr b="1">
                <a:solidFill>
                  <a:schemeClr val="accent1"/>
                </a:solidFill>
              </a:defRPr>
            </a:lvl3pPr>
            <a:lvl4pPr marL="1371600" indent="0">
              <a:buFontTx/>
              <a:buNone/>
              <a:defRPr b="1">
                <a:solidFill>
                  <a:schemeClr val="accent1"/>
                </a:solidFill>
              </a:defRPr>
            </a:lvl4pPr>
            <a:lvl5pPr marL="1828800" indent="0">
              <a:buFontTx/>
              <a:buNone/>
              <a:defRPr b="1">
                <a:solidFill>
                  <a:schemeClr val="accent1"/>
                </a:solidFill>
              </a:defRPr>
            </a:lvl5pPr>
          </a:lstStyle>
          <a:p>
            <a:pPr lvl="0"/>
            <a:r>
              <a:rPr lang="en-US" dirty="0"/>
              <a:t>Sub-heading – heading goes here</a:t>
            </a:r>
          </a:p>
        </p:txBody>
      </p:sp>
    </p:spTree>
    <p:extLst>
      <p:ext uri="{BB962C8B-B14F-4D97-AF65-F5344CB8AC3E}">
        <p14:creationId xmlns:p14="http://schemas.microsoft.com/office/powerpoint/2010/main" val="1620335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One column text">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Click to edit Master title style</a:t>
            </a:r>
            <a:endParaRPr lang="en-GB"/>
          </a:p>
        </p:txBody>
      </p:sp>
      <p:sp>
        <p:nvSpPr>
          <p:cNvPr id="8" name="Text Placeholder 7"/>
          <p:cNvSpPr>
            <a:spLocks noGrp="1"/>
          </p:cNvSpPr>
          <p:nvPr>
            <p:ph type="body" sz="quarter" idx="10"/>
          </p:nvPr>
        </p:nvSpPr>
        <p:spPr>
          <a:xfrm>
            <a:off x="865717" y="1555750"/>
            <a:ext cx="10464800" cy="162201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764069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0C963A1-AC6C-45E8-9A5E-5724DC43F4B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E06ACFE-E4D6-411B-9ADC-FFC9D7DBBD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8DBF1BF-AB6C-4EA7-A16A-0C6C9EFA13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CD3CFA-4DDC-43FC-968A-540737FDA836}" type="datetimeFigureOut">
              <a:rPr lang="en-GB" smtClean="0"/>
              <a:t>19/07/2022</a:t>
            </a:fld>
            <a:endParaRPr lang="en-GB" dirty="0"/>
          </a:p>
        </p:txBody>
      </p:sp>
      <p:sp>
        <p:nvSpPr>
          <p:cNvPr id="5" name="Footer Placeholder 4">
            <a:extLst>
              <a:ext uri="{FF2B5EF4-FFF2-40B4-BE49-F238E27FC236}">
                <a16:creationId xmlns:a16="http://schemas.microsoft.com/office/drawing/2014/main" id="{6F1E0E1F-777F-42FA-A4A2-320208497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C91CC28B-BDF3-45C3-92FF-6562C624CA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0FC886-343C-4B72-AFE6-F0497CBE7873}" type="slidenum">
              <a:rPr lang="en-GB" smtClean="0"/>
              <a:t>‹#›</a:t>
            </a:fld>
            <a:endParaRPr lang="en-GB" dirty="0"/>
          </a:p>
        </p:txBody>
      </p:sp>
    </p:spTree>
    <p:extLst>
      <p:ext uri="{BB962C8B-B14F-4D97-AF65-F5344CB8AC3E}">
        <p14:creationId xmlns:p14="http://schemas.microsoft.com/office/powerpoint/2010/main" val="29426455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DE18-B058-46A5-B3D0-B202CC9B98DC}"/>
              </a:ext>
            </a:extLst>
          </p:cNvPr>
          <p:cNvSpPr>
            <a:spLocks noGrp="1"/>
          </p:cNvSpPr>
          <p:nvPr>
            <p:ph type="ctrTitle"/>
          </p:nvPr>
        </p:nvSpPr>
        <p:spPr>
          <a:xfrm>
            <a:off x="374852" y="245630"/>
            <a:ext cx="9577016" cy="601111"/>
          </a:xfrm>
        </p:spPr>
        <p:txBody>
          <a:bodyPr>
            <a:noAutofit/>
          </a:bodyPr>
          <a:lstStyle/>
          <a:p>
            <a:r>
              <a:rPr lang="en-GB" sz="2800" b="1" dirty="0"/>
              <a:t>EXECUTIVE DIRECTOR PATHWAY SELF ASSESSMENT</a:t>
            </a:r>
          </a:p>
        </p:txBody>
      </p:sp>
      <p:graphicFrame>
        <p:nvGraphicFramePr>
          <p:cNvPr id="5" name="Table 5">
            <a:extLst>
              <a:ext uri="{FF2B5EF4-FFF2-40B4-BE49-F238E27FC236}">
                <a16:creationId xmlns:a16="http://schemas.microsoft.com/office/drawing/2014/main" id="{F406FAA2-9722-48AA-99D9-DB6A1E424A5D}"/>
              </a:ext>
            </a:extLst>
          </p:cNvPr>
          <p:cNvGraphicFramePr>
            <a:graphicFrameLocks noGrp="1"/>
          </p:cNvGraphicFramePr>
          <p:nvPr>
            <p:extLst>
              <p:ext uri="{D42A27DB-BD31-4B8C-83A1-F6EECF244321}">
                <p14:modId xmlns:p14="http://schemas.microsoft.com/office/powerpoint/2010/main" val="2234229879"/>
              </p:ext>
            </p:extLst>
          </p:nvPr>
        </p:nvGraphicFramePr>
        <p:xfrm>
          <a:off x="444201" y="5190505"/>
          <a:ext cx="11161557" cy="548640"/>
        </p:xfrm>
        <a:graphic>
          <a:graphicData uri="http://schemas.openxmlformats.org/drawingml/2006/table">
            <a:tbl>
              <a:tblPr firstRow="1" bandRow="1">
                <a:tableStyleId>{5C22544A-7EE6-4342-B048-85BDC9FD1C3A}</a:tableStyleId>
              </a:tblPr>
              <a:tblGrid>
                <a:gridCol w="1240173">
                  <a:extLst>
                    <a:ext uri="{9D8B030D-6E8A-4147-A177-3AD203B41FA5}">
                      <a16:colId xmlns:a16="http://schemas.microsoft.com/office/drawing/2014/main" val="3679128012"/>
                    </a:ext>
                  </a:extLst>
                </a:gridCol>
                <a:gridCol w="1240173">
                  <a:extLst>
                    <a:ext uri="{9D8B030D-6E8A-4147-A177-3AD203B41FA5}">
                      <a16:colId xmlns:a16="http://schemas.microsoft.com/office/drawing/2014/main" val="1830679448"/>
                    </a:ext>
                  </a:extLst>
                </a:gridCol>
                <a:gridCol w="1240173">
                  <a:extLst>
                    <a:ext uri="{9D8B030D-6E8A-4147-A177-3AD203B41FA5}">
                      <a16:colId xmlns:a16="http://schemas.microsoft.com/office/drawing/2014/main" val="869837227"/>
                    </a:ext>
                  </a:extLst>
                </a:gridCol>
                <a:gridCol w="1240173">
                  <a:extLst>
                    <a:ext uri="{9D8B030D-6E8A-4147-A177-3AD203B41FA5}">
                      <a16:colId xmlns:a16="http://schemas.microsoft.com/office/drawing/2014/main" val="2536290686"/>
                    </a:ext>
                  </a:extLst>
                </a:gridCol>
                <a:gridCol w="1240173">
                  <a:extLst>
                    <a:ext uri="{9D8B030D-6E8A-4147-A177-3AD203B41FA5}">
                      <a16:colId xmlns:a16="http://schemas.microsoft.com/office/drawing/2014/main" val="2422650585"/>
                    </a:ext>
                  </a:extLst>
                </a:gridCol>
                <a:gridCol w="1240173">
                  <a:extLst>
                    <a:ext uri="{9D8B030D-6E8A-4147-A177-3AD203B41FA5}">
                      <a16:colId xmlns:a16="http://schemas.microsoft.com/office/drawing/2014/main" val="3922904887"/>
                    </a:ext>
                  </a:extLst>
                </a:gridCol>
                <a:gridCol w="1240173">
                  <a:extLst>
                    <a:ext uri="{9D8B030D-6E8A-4147-A177-3AD203B41FA5}">
                      <a16:colId xmlns:a16="http://schemas.microsoft.com/office/drawing/2014/main" val="2436958436"/>
                    </a:ext>
                  </a:extLst>
                </a:gridCol>
                <a:gridCol w="1240173">
                  <a:extLst>
                    <a:ext uri="{9D8B030D-6E8A-4147-A177-3AD203B41FA5}">
                      <a16:colId xmlns:a16="http://schemas.microsoft.com/office/drawing/2014/main" val="1698448225"/>
                    </a:ext>
                  </a:extLst>
                </a:gridCol>
                <a:gridCol w="1240173">
                  <a:extLst>
                    <a:ext uri="{9D8B030D-6E8A-4147-A177-3AD203B41FA5}">
                      <a16:colId xmlns:a16="http://schemas.microsoft.com/office/drawing/2014/main" val="2567973394"/>
                    </a:ext>
                  </a:extLst>
                </a:gridCol>
              </a:tblGrid>
              <a:tr h="370840">
                <a:tc>
                  <a:txBody>
                    <a:bodyPr/>
                    <a:lstStyle/>
                    <a:p>
                      <a:pPr algn="ctr"/>
                      <a:r>
                        <a:rPr lang="en-GB" sz="1000" dirty="0"/>
                        <a:t>SELF AWARENESS AND LEADERSHP STYLES</a:t>
                      </a:r>
                    </a:p>
                  </a:txBody>
                  <a:tcPr/>
                </a:tc>
                <a:tc>
                  <a:txBody>
                    <a:bodyPr/>
                    <a:lstStyle/>
                    <a:p>
                      <a:pPr algn="ctr"/>
                      <a:r>
                        <a:rPr lang="en-GB" sz="1000" dirty="0"/>
                        <a:t>LIVED EXPERIENCE</a:t>
                      </a:r>
                    </a:p>
                  </a:txBody>
                  <a:tcPr>
                    <a:solidFill>
                      <a:schemeClr val="accent5">
                        <a:lumMod val="50000"/>
                      </a:schemeClr>
                    </a:solidFill>
                  </a:tcPr>
                </a:tc>
                <a:tc>
                  <a:txBody>
                    <a:bodyPr/>
                    <a:lstStyle/>
                    <a:p>
                      <a:pPr algn="ctr"/>
                      <a:r>
                        <a:rPr lang="en-GB" sz="1000" dirty="0"/>
                        <a:t>ADDITIONAL CRITERIA</a:t>
                      </a:r>
                    </a:p>
                  </a:txBody>
                  <a:tcPr>
                    <a:solidFill>
                      <a:schemeClr val="accent5">
                        <a:lumMod val="75000"/>
                      </a:schemeClr>
                    </a:solidFill>
                  </a:tcPr>
                </a:tc>
                <a:tc>
                  <a:txBody>
                    <a:bodyPr/>
                    <a:lstStyle/>
                    <a:p>
                      <a:pPr algn="ctr"/>
                      <a:r>
                        <a:rPr lang="en-GB" sz="1000" dirty="0"/>
                        <a:t>STRATEGY DEVELOPMENT</a:t>
                      </a:r>
                    </a:p>
                  </a:txBody>
                  <a:tcPr>
                    <a:solidFill>
                      <a:schemeClr val="accent1">
                        <a:lumMod val="50000"/>
                      </a:schemeClr>
                    </a:solidFill>
                  </a:tcPr>
                </a:tc>
                <a:tc>
                  <a:txBody>
                    <a:bodyPr/>
                    <a:lstStyle/>
                    <a:p>
                      <a:pPr algn="ctr"/>
                      <a:r>
                        <a:rPr lang="en-GB" sz="1000" dirty="0"/>
                        <a:t>PERSON CENTRED CULTURE</a:t>
                      </a:r>
                    </a:p>
                  </a:txBody>
                  <a:tcPr>
                    <a:solidFill>
                      <a:schemeClr val="accent1">
                        <a:lumMod val="75000"/>
                      </a:schemeClr>
                    </a:solidFill>
                  </a:tcPr>
                </a:tc>
                <a:tc>
                  <a:txBody>
                    <a:bodyPr/>
                    <a:lstStyle/>
                    <a:p>
                      <a:pPr algn="ctr"/>
                      <a:r>
                        <a:rPr lang="en-GB" sz="1000" dirty="0"/>
                        <a:t>GOVERNANCE AND HOLDING TO ACCOUNT</a:t>
                      </a:r>
                    </a:p>
                  </a:txBody>
                  <a:tcPr>
                    <a:solidFill>
                      <a:schemeClr val="accent1">
                        <a:lumMod val="60000"/>
                        <a:lumOff val="40000"/>
                      </a:schemeClr>
                    </a:solidFill>
                  </a:tcPr>
                </a:tc>
                <a:tc>
                  <a:txBody>
                    <a:bodyPr/>
                    <a:lstStyle/>
                    <a:p>
                      <a:pPr algn="ctr"/>
                      <a:r>
                        <a:rPr lang="en-GB" sz="1000" dirty="0"/>
                        <a:t>FOCUSES ON OUTCOMES</a:t>
                      </a:r>
                    </a:p>
                  </a:txBody>
                  <a:tcPr>
                    <a:solidFill>
                      <a:srgbClr val="00B0F0"/>
                    </a:solidFill>
                  </a:tcPr>
                </a:tc>
                <a:tc>
                  <a:txBody>
                    <a:bodyPr/>
                    <a:lstStyle/>
                    <a:p>
                      <a:pPr algn="ctr"/>
                      <a:r>
                        <a:rPr lang="en-GB" sz="1000" dirty="0"/>
                        <a:t>SYSTEMS COLLABORATION</a:t>
                      </a:r>
                    </a:p>
                  </a:txBody>
                  <a:tcPr>
                    <a:solidFill>
                      <a:srgbClr val="0070C0"/>
                    </a:solidFill>
                  </a:tcPr>
                </a:tc>
                <a:tc>
                  <a:txBody>
                    <a:bodyPr/>
                    <a:lstStyle/>
                    <a:p>
                      <a:pPr algn="ctr"/>
                      <a:r>
                        <a:rPr lang="en-GB" sz="1000" dirty="0"/>
                        <a:t>SOCIAL JUSTICE</a:t>
                      </a:r>
                    </a:p>
                  </a:txBody>
                  <a:tcPr>
                    <a:solidFill>
                      <a:srgbClr val="0070C0"/>
                    </a:solidFill>
                  </a:tcPr>
                </a:tc>
                <a:extLst>
                  <a:ext uri="{0D108BD9-81ED-4DB2-BD59-A6C34878D82A}">
                    <a16:rowId xmlns:a16="http://schemas.microsoft.com/office/drawing/2014/main" val="2961390547"/>
                  </a:ext>
                </a:extLst>
              </a:tr>
            </a:tbl>
          </a:graphicData>
        </a:graphic>
      </p:graphicFrame>
      <p:sp>
        <p:nvSpPr>
          <p:cNvPr id="8" name="Rectangle 7">
            <a:extLst>
              <a:ext uri="{FF2B5EF4-FFF2-40B4-BE49-F238E27FC236}">
                <a16:creationId xmlns:a16="http://schemas.microsoft.com/office/drawing/2014/main" id="{FF77E206-D739-4D83-90E9-E040FAD1F5D2}"/>
              </a:ext>
            </a:extLst>
          </p:cNvPr>
          <p:cNvSpPr/>
          <p:nvPr/>
        </p:nvSpPr>
        <p:spPr>
          <a:xfrm>
            <a:off x="374852" y="1196173"/>
            <a:ext cx="11161557" cy="3576364"/>
          </a:xfrm>
          <a:prstGeom prst="rect">
            <a:avLst/>
          </a:prstGeom>
        </p:spPr>
        <p:txBody>
          <a:bodyPr wrap="square">
            <a:spAutoFit/>
          </a:bodyPr>
          <a:lstStyle/>
          <a:p>
            <a:pPr>
              <a:lnSpc>
                <a:spcPct val="90000"/>
              </a:lnSpc>
              <a:spcBef>
                <a:spcPts val="1000"/>
              </a:spcBef>
            </a:pPr>
            <a:r>
              <a:rPr lang="en-GB" sz="1400" dirty="0">
                <a:solidFill>
                  <a:srgbClr val="005EB8"/>
                </a:solidFill>
                <a:latin typeface="Arial" panose="020B0604020202020204" pitchFamily="34" charset="0"/>
                <a:cs typeface="Arial" panose="020B0604020202020204" pitchFamily="34" charset="0"/>
              </a:rPr>
              <a:t>The People Plan 2020 has made it clear for the need to engage and support a more diverse range of people sooner in their career. The Plan also recognises that a wider range of attributes, qualities, behaviours and attitudes are vital in order to establish the future leadership needed in the different systems within the NHS and to help address some of the inequities emerging from recent data.</a:t>
            </a:r>
          </a:p>
          <a:p>
            <a:pPr>
              <a:lnSpc>
                <a:spcPct val="90000"/>
              </a:lnSpc>
              <a:spcBef>
                <a:spcPts val="1000"/>
              </a:spcBef>
            </a:pPr>
            <a:endParaRPr lang="en-GB" sz="1400" dirty="0">
              <a:solidFill>
                <a:srgbClr val="005EB8"/>
              </a:solidFill>
              <a:latin typeface="Arial" panose="020B0604020202020204" pitchFamily="34" charset="0"/>
              <a:cs typeface="Arial" panose="020B0604020202020204" pitchFamily="34" charset="0"/>
            </a:endParaRPr>
          </a:p>
          <a:p>
            <a:pPr>
              <a:lnSpc>
                <a:spcPct val="90000"/>
              </a:lnSpc>
              <a:spcBef>
                <a:spcPts val="1000"/>
              </a:spcBef>
            </a:pPr>
            <a:r>
              <a:rPr lang="en-GB" sz="1400" dirty="0">
                <a:solidFill>
                  <a:srgbClr val="005EB8"/>
                </a:solidFill>
                <a:latin typeface="Arial" panose="020B0604020202020204" pitchFamily="34" charset="0"/>
                <a:cs typeface="Arial" panose="020B0604020202020204" pitchFamily="34" charset="0"/>
              </a:rPr>
              <a:t>The Executive Director Pathway Scheme aims to develop aspiring Executive Directors who will be ready to take up an executive director role in 12–24 months.  This self-assessment is designed to help you think about your previous experiences, including your lived experience, and self-assess your strengths and areas for development, against the core principles on page 3 that every leader across the NHS is expected to recognise, reflect and bring to life every day and the Executive Director core competencies and behaviours outlined on page 5.  </a:t>
            </a:r>
          </a:p>
          <a:p>
            <a:pPr>
              <a:lnSpc>
                <a:spcPct val="90000"/>
              </a:lnSpc>
              <a:spcBef>
                <a:spcPts val="1000"/>
              </a:spcBef>
            </a:pPr>
            <a:endParaRPr lang="en-GB" sz="1400" dirty="0">
              <a:solidFill>
                <a:srgbClr val="005EB8"/>
              </a:solidFill>
              <a:latin typeface="Arial" panose="020B0604020202020204" pitchFamily="34" charset="0"/>
              <a:cs typeface="Arial" panose="020B0604020202020204" pitchFamily="34" charset="0"/>
            </a:endParaRPr>
          </a:p>
          <a:p>
            <a:pPr>
              <a:lnSpc>
                <a:spcPct val="90000"/>
              </a:lnSpc>
              <a:spcBef>
                <a:spcPts val="1000"/>
              </a:spcBef>
            </a:pPr>
            <a:r>
              <a:rPr lang="en-GB" sz="1400" dirty="0">
                <a:solidFill>
                  <a:srgbClr val="005EB8"/>
                </a:solidFill>
                <a:latin typeface="Arial" panose="020B0604020202020204" pitchFamily="34" charset="0"/>
                <a:cs typeface="Arial" panose="020B0604020202020204" pitchFamily="34" charset="0"/>
              </a:rPr>
              <a:t>You are not expected to perform highly in all areas of the core competencies and behaviours described. Instead, think about how well you can show your potential and ability to develop these areas based on your current performance, values, lived experience and what motivates you.</a:t>
            </a:r>
          </a:p>
          <a:p>
            <a:pPr>
              <a:lnSpc>
                <a:spcPct val="90000"/>
              </a:lnSpc>
              <a:spcBef>
                <a:spcPts val="1000"/>
              </a:spcBef>
            </a:pPr>
            <a:endParaRPr lang="en-GB" sz="1400" dirty="0">
              <a:solidFill>
                <a:srgbClr val="005EB8"/>
              </a:solidFill>
              <a:latin typeface="Arial" panose="020B0604020202020204" pitchFamily="34" charset="0"/>
              <a:cs typeface="Arial" panose="020B0604020202020204" pitchFamily="34" charset="0"/>
            </a:endParaRPr>
          </a:p>
          <a:p>
            <a:pPr>
              <a:lnSpc>
                <a:spcPct val="90000"/>
              </a:lnSpc>
              <a:spcBef>
                <a:spcPts val="1000"/>
              </a:spcBef>
            </a:pPr>
            <a:r>
              <a:rPr lang="en-GB" sz="1400" b="1" dirty="0">
                <a:solidFill>
                  <a:srgbClr val="005EB8"/>
                </a:solidFill>
                <a:latin typeface="Arial" panose="020B0604020202020204" pitchFamily="34" charset="0"/>
                <a:cs typeface="Arial" panose="020B0604020202020204" pitchFamily="34" charset="0"/>
              </a:rPr>
              <a:t>This document is for you and the information you collect and record is to help you on your development journey.</a:t>
            </a:r>
          </a:p>
        </p:txBody>
      </p:sp>
    </p:spTree>
    <p:extLst>
      <p:ext uri="{BB962C8B-B14F-4D97-AF65-F5344CB8AC3E}">
        <p14:creationId xmlns:p14="http://schemas.microsoft.com/office/powerpoint/2010/main" val="75708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DE18-B058-46A5-B3D0-B202CC9B98DC}"/>
              </a:ext>
            </a:extLst>
          </p:cNvPr>
          <p:cNvSpPr>
            <a:spLocks noGrp="1"/>
          </p:cNvSpPr>
          <p:nvPr>
            <p:ph type="ctrTitle"/>
          </p:nvPr>
        </p:nvSpPr>
        <p:spPr>
          <a:xfrm>
            <a:off x="471346" y="484259"/>
            <a:ext cx="9577016" cy="601111"/>
          </a:xfrm>
        </p:spPr>
        <p:txBody>
          <a:bodyPr>
            <a:noAutofit/>
          </a:bodyPr>
          <a:lstStyle/>
          <a:p>
            <a:r>
              <a:rPr lang="en-GB" sz="2800" b="1" dirty="0"/>
              <a:t>EXECUTIVE DIRECTOR PATHWAY SELF ASSESSMENT</a:t>
            </a:r>
          </a:p>
        </p:txBody>
      </p:sp>
      <p:sp>
        <p:nvSpPr>
          <p:cNvPr id="3" name="Subtitle 2">
            <a:extLst>
              <a:ext uri="{FF2B5EF4-FFF2-40B4-BE49-F238E27FC236}">
                <a16:creationId xmlns:a16="http://schemas.microsoft.com/office/drawing/2014/main" id="{D6CC9495-5F41-41B6-802A-AE33B5EA2C4F}"/>
              </a:ext>
            </a:extLst>
          </p:cNvPr>
          <p:cNvSpPr>
            <a:spLocks noGrp="1"/>
          </p:cNvSpPr>
          <p:nvPr>
            <p:ph type="subTitle" idx="1"/>
          </p:nvPr>
        </p:nvSpPr>
        <p:spPr>
          <a:xfrm>
            <a:off x="471346" y="1403091"/>
            <a:ext cx="10701479" cy="2025909"/>
          </a:xfrm>
        </p:spPr>
        <p:txBody>
          <a:bodyPr>
            <a:noAutofit/>
          </a:bodyPr>
          <a:lstStyle/>
          <a:p>
            <a:r>
              <a:rPr lang="en-GB" sz="1400" dirty="0"/>
              <a:t>Work through pages 3, 4 and 5 and record </a:t>
            </a:r>
            <a:r>
              <a:rPr lang="en-GB" sz="1400" b="1" dirty="0"/>
              <a:t>examples</a:t>
            </a:r>
            <a:r>
              <a:rPr lang="en-GB" sz="1400" dirty="0"/>
              <a:t> of where you think you have had the chance to show the core principles for leadership behaviour on page 3, the experiences on page 4 and aspiring Executive Director core competencies and behaviours on page 5.  </a:t>
            </a:r>
          </a:p>
          <a:p>
            <a:endParaRPr lang="en-GB" sz="1400" dirty="0"/>
          </a:p>
          <a:p>
            <a:r>
              <a:rPr lang="en-GB" sz="1400" dirty="0"/>
              <a:t>Use page 6 to </a:t>
            </a:r>
            <a:r>
              <a:rPr lang="en-GB" sz="1400" b="1" dirty="0"/>
              <a:t>reflect</a:t>
            </a:r>
            <a:r>
              <a:rPr lang="en-GB" sz="1400" dirty="0"/>
              <a:t> and think about the opportunities and experiences you have had. Think about any development gaps that you may have in relation to the areas above and what development you might need.   </a:t>
            </a:r>
          </a:p>
          <a:p>
            <a:endParaRPr lang="en-GB" sz="1400" dirty="0"/>
          </a:p>
          <a:p>
            <a:r>
              <a:rPr lang="en-GB" sz="1400" dirty="0"/>
              <a:t>Use page 7 to record your key </a:t>
            </a:r>
            <a:r>
              <a:rPr lang="en-GB" sz="1400" b="1" dirty="0"/>
              <a:t>strengths</a:t>
            </a:r>
            <a:r>
              <a:rPr lang="en-GB" sz="1400" dirty="0"/>
              <a:t> in relation to the core principles and competency areas.</a:t>
            </a:r>
          </a:p>
        </p:txBody>
      </p:sp>
      <p:graphicFrame>
        <p:nvGraphicFramePr>
          <p:cNvPr id="7" name="Diagram 6">
            <a:extLst>
              <a:ext uri="{FF2B5EF4-FFF2-40B4-BE49-F238E27FC236}">
                <a16:creationId xmlns:a16="http://schemas.microsoft.com/office/drawing/2014/main" id="{A3BF86AD-B14C-415D-8FF7-392E66B66B87}"/>
              </a:ext>
            </a:extLst>
          </p:cNvPr>
          <p:cNvGraphicFramePr/>
          <p:nvPr>
            <p:extLst>
              <p:ext uri="{D42A27DB-BD31-4B8C-83A1-F6EECF244321}">
                <p14:modId xmlns:p14="http://schemas.microsoft.com/office/powerpoint/2010/main" val="825124532"/>
              </p:ext>
            </p:extLst>
          </p:nvPr>
        </p:nvGraphicFramePr>
        <p:xfrm>
          <a:off x="6969356" y="3067050"/>
          <a:ext cx="4590661" cy="28482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angle 3">
            <a:extLst>
              <a:ext uri="{FF2B5EF4-FFF2-40B4-BE49-F238E27FC236}">
                <a16:creationId xmlns:a16="http://schemas.microsoft.com/office/drawing/2014/main" id="{D41C9EE9-49AF-435B-BF29-A217E6825FB1}"/>
              </a:ext>
            </a:extLst>
          </p:cNvPr>
          <p:cNvSpPr/>
          <p:nvPr/>
        </p:nvSpPr>
        <p:spPr>
          <a:xfrm>
            <a:off x="471346" y="3790951"/>
            <a:ext cx="6096000" cy="1706108"/>
          </a:xfrm>
          <a:prstGeom prst="rect">
            <a:avLst/>
          </a:prstGeom>
        </p:spPr>
        <p:txBody>
          <a:bodyPr>
            <a:spAutoFit/>
          </a:bodyPr>
          <a:lstStyle/>
          <a:p>
            <a:pPr lvl="0">
              <a:lnSpc>
                <a:spcPct val="90000"/>
              </a:lnSpc>
              <a:spcBef>
                <a:spcPts val="1000"/>
              </a:spcBef>
            </a:pPr>
            <a:r>
              <a:rPr lang="en-GB" sz="1400" dirty="0">
                <a:solidFill>
                  <a:srgbClr val="005EB8"/>
                </a:solidFill>
                <a:latin typeface="Arial" panose="020B0604020202020204" pitchFamily="34" charset="0"/>
                <a:cs typeface="Arial" panose="020B0604020202020204" pitchFamily="34" charset="0"/>
              </a:rPr>
              <a:t>Use page 8 to record the areas that you wish to make a priority for </a:t>
            </a:r>
            <a:r>
              <a:rPr lang="en-GB" sz="1400" b="1" dirty="0">
                <a:solidFill>
                  <a:srgbClr val="005EB8"/>
                </a:solidFill>
                <a:latin typeface="Arial" panose="020B0604020202020204" pitchFamily="34" charset="0"/>
                <a:cs typeface="Arial" panose="020B0604020202020204" pitchFamily="34" charset="0"/>
              </a:rPr>
              <a:t>development. </a:t>
            </a:r>
          </a:p>
          <a:p>
            <a:pPr lvl="0">
              <a:lnSpc>
                <a:spcPct val="90000"/>
              </a:lnSpc>
              <a:spcBef>
                <a:spcPts val="1000"/>
              </a:spcBef>
            </a:pPr>
            <a:endParaRPr lang="en-GB" sz="1400" dirty="0">
              <a:solidFill>
                <a:srgbClr val="005EB8"/>
              </a:solidFill>
              <a:latin typeface="Arial" panose="020B0604020202020204" pitchFamily="34" charset="0"/>
              <a:cs typeface="Arial" panose="020B0604020202020204" pitchFamily="34" charset="0"/>
            </a:endParaRPr>
          </a:p>
          <a:p>
            <a:pPr lvl="0">
              <a:lnSpc>
                <a:spcPct val="90000"/>
              </a:lnSpc>
              <a:spcBef>
                <a:spcPts val="1000"/>
              </a:spcBef>
            </a:pPr>
            <a:r>
              <a:rPr lang="en-GB" sz="1400" dirty="0">
                <a:solidFill>
                  <a:srgbClr val="005EB8"/>
                </a:solidFill>
                <a:latin typeface="Arial" panose="020B0604020202020204" pitchFamily="34" charset="0"/>
                <a:cs typeface="Arial" panose="020B0604020202020204" pitchFamily="34" charset="0"/>
              </a:rPr>
              <a:t>The priority areas that you identify will form the basis of your development discussion with a Pathway Facilitator when you begin the EDP scheme.  Their role will be to support you as you progress through your journey to developing your potential.</a:t>
            </a:r>
          </a:p>
        </p:txBody>
      </p:sp>
    </p:spTree>
    <p:extLst>
      <p:ext uri="{BB962C8B-B14F-4D97-AF65-F5344CB8AC3E}">
        <p14:creationId xmlns:p14="http://schemas.microsoft.com/office/powerpoint/2010/main" val="849030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2BAEC-13E8-4F0F-8346-C61CFFEE1691}"/>
              </a:ext>
            </a:extLst>
          </p:cNvPr>
          <p:cNvSpPr>
            <a:spLocks noGrp="1"/>
          </p:cNvSpPr>
          <p:nvPr>
            <p:ph type="title"/>
          </p:nvPr>
        </p:nvSpPr>
        <p:spPr>
          <a:xfrm>
            <a:off x="568945" y="296366"/>
            <a:ext cx="10641498" cy="611649"/>
          </a:xfrm>
        </p:spPr>
        <p:txBody>
          <a:bodyPr/>
          <a:lstStyle/>
          <a:p>
            <a:r>
              <a:rPr lang="en-GB" dirty="0"/>
              <a:t>NHS Core Principles for Leadership Behaviours</a:t>
            </a:r>
          </a:p>
        </p:txBody>
      </p:sp>
      <p:sp>
        <p:nvSpPr>
          <p:cNvPr id="4" name="Rectangle 3">
            <a:extLst>
              <a:ext uri="{FF2B5EF4-FFF2-40B4-BE49-F238E27FC236}">
                <a16:creationId xmlns:a16="http://schemas.microsoft.com/office/drawing/2014/main" id="{B94861A5-6B8C-456C-871D-FEEA36745FC7}"/>
              </a:ext>
            </a:extLst>
          </p:cNvPr>
          <p:cNvSpPr/>
          <p:nvPr/>
        </p:nvSpPr>
        <p:spPr>
          <a:xfrm>
            <a:off x="691979" y="992830"/>
            <a:ext cx="10982290" cy="5262979"/>
          </a:xfrm>
          <a:prstGeom prst="rect">
            <a:avLst/>
          </a:prstGeom>
        </p:spPr>
        <p:txBody>
          <a:bodyPr wrap="square">
            <a:spAutoFit/>
          </a:bodyPr>
          <a:lstStyle/>
          <a:p>
            <a:r>
              <a:rPr lang="en-GB" sz="1400" dirty="0">
                <a:solidFill>
                  <a:srgbClr val="005EB8"/>
                </a:solidFill>
                <a:latin typeface="Arial" panose="020B0604020202020204" pitchFamily="34" charset="0"/>
                <a:cs typeface="Arial" panose="020B0604020202020204" pitchFamily="34" charset="0"/>
              </a:rPr>
              <a:t>The NHS should be a great place to work for everyone – both now and in the future.</a:t>
            </a:r>
          </a:p>
          <a:p>
            <a:endParaRPr lang="en-GB" sz="1400" dirty="0">
              <a:solidFill>
                <a:srgbClr val="005EB8"/>
              </a:solidFill>
              <a:latin typeface="Arial" panose="020B0604020202020204" pitchFamily="34" charset="0"/>
              <a:cs typeface="Arial" panose="020B0604020202020204" pitchFamily="34" charset="0"/>
            </a:endParaRPr>
          </a:p>
          <a:p>
            <a:r>
              <a:rPr lang="en-GB" sz="1400" dirty="0">
                <a:solidFill>
                  <a:srgbClr val="005EB8"/>
                </a:solidFill>
                <a:latin typeface="Arial" panose="020B0604020202020204" pitchFamily="34" charset="0"/>
                <a:cs typeface="Arial" panose="020B0604020202020204" pitchFamily="34" charset="0"/>
              </a:rPr>
              <a:t>Leaders are role models, so it is vital that the change we need to see comes from all our leaders, particularly our most senior leaders who need to role model these behaviours</a:t>
            </a:r>
          </a:p>
          <a:p>
            <a:endParaRPr lang="en-GB" sz="1400" dirty="0">
              <a:solidFill>
                <a:srgbClr val="005EB8"/>
              </a:solidFill>
              <a:latin typeface="Arial" panose="020B0604020202020204" pitchFamily="34" charset="0"/>
              <a:cs typeface="Arial" panose="020B0604020202020204" pitchFamily="34" charset="0"/>
            </a:endParaRPr>
          </a:p>
          <a:p>
            <a:r>
              <a:rPr lang="en-GB" sz="1400" dirty="0">
                <a:solidFill>
                  <a:srgbClr val="005EB8"/>
                </a:solidFill>
                <a:latin typeface="Arial" panose="020B0604020202020204" pitchFamily="34" charset="0"/>
                <a:cs typeface="Arial" panose="020B0604020202020204" pitchFamily="34" charset="0"/>
              </a:rPr>
              <a:t>We should all experience and demonstrate consistently healthy leadership behaviours.  This can be defined as compassionate and inclusive leadership, supported by a culture of lifelong learning and development. We must all commit to promoting social justice and closing gaps in health inequalities, ensuring these principles always guide our decision-making. </a:t>
            </a:r>
          </a:p>
          <a:p>
            <a:endParaRPr lang="en-GB" sz="1400" dirty="0">
              <a:solidFill>
                <a:srgbClr val="005EB8"/>
              </a:solidFill>
              <a:latin typeface="Arial" panose="020B0604020202020204" pitchFamily="34" charset="0"/>
              <a:cs typeface="Arial" panose="020B0604020202020204" pitchFamily="34" charset="0"/>
            </a:endParaRPr>
          </a:p>
          <a:p>
            <a:r>
              <a:rPr lang="en-GB" sz="1400" dirty="0">
                <a:solidFill>
                  <a:srgbClr val="005EB8"/>
                </a:solidFill>
                <a:latin typeface="Arial" panose="020B0604020202020204" pitchFamily="34" charset="0"/>
                <a:cs typeface="Arial" panose="020B0604020202020204" pitchFamily="34" charset="0"/>
              </a:rPr>
              <a:t>Every leader, at whatever level across the NHS, should recognise, reflect and bring to life every day six core principles framed as ‘the head, heart and hand’ of leadership. </a:t>
            </a:r>
          </a:p>
          <a:p>
            <a:r>
              <a:rPr lang="en-GB" sz="1400" dirty="0">
                <a:solidFill>
                  <a:srgbClr val="005EB8"/>
                </a:solidFill>
                <a:latin typeface="Arial" panose="020B0604020202020204" pitchFamily="34" charset="0"/>
                <a:cs typeface="Arial" panose="020B0604020202020204" pitchFamily="34" charset="0"/>
              </a:rPr>
              <a:t> </a:t>
            </a:r>
          </a:p>
          <a:p>
            <a:r>
              <a:rPr lang="en-GB" sz="1400" b="1" dirty="0">
                <a:solidFill>
                  <a:srgbClr val="005EB8"/>
                </a:solidFill>
                <a:latin typeface="Arial" panose="020B0604020202020204" pitchFamily="34" charset="0"/>
                <a:cs typeface="Arial" panose="020B0604020202020204" pitchFamily="34" charset="0"/>
              </a:rPr>
              <a:t>HEAD</a:t>
            </a:r>
            <a:r>
              <a:rPr lang="en-GB" sz="1400" dirty="0">
                <a:solidFill>
                  <a:srgbClr val="005EB8"/>
                </a:solidFill>
                <a:latin typeface="Arial" panose="020B0604020202020204" pitchFamily="34" charset="0"/>
                <a:cs typeface="Arial" panose="020B0604020202020204" pitchFamily="34" charset="0"/>
              </a:rPr>
              <a:t> – Think Purposefully</a:t>
            </a:r>
          </a:p>
          <a:p>
            <a:r>
              <a:rPr lang="en-GB" sz="1400" dirty="0">
                <a:solidFill>
                  <a:srgbClr val="005EB8"/>
                </a:solidFill>
                <a:latin typeface="Arial" panose="020B0604020202020204" pitchFamily="34" charset="0"/>
                <a:cs typeface="Arial" panose="020B0604020202020204" pitchFamily="34" charset="0"/>
              </a:rPr>
              <a:t>We are inclusive, promote equality and diversity, and challenge discrimination </a:t>
            </a:r>
          </a:p>
          <a:p>
            <a:r>
              <a:rPr lang="en-GB" sz="1400" dirty="0">
                <a:solidFill>
                  <a:srgbClr val="005EB8"/>
                </a:solidFill>
                <a:latin typeface="Arial" panose="020B0604020202020204" pitchFamily="34" charset="0"/>
                <a:cs typeface="Arial" panose="020B0604020202020204" pitchFamily="34" charset="0"/>
              </a:rPr>
              <a:t>We aim for the highest standards and seek to continually improve</a:t>
            </a:r>
          </a:p>
          <a:p>
            <a:endParaRPr lang="en-GB" sz="1400" dirty="0">
              <a:solidFill>
                <a:srgbClr val="005EB8"/>
              </a:solidFill>
              <a:latin typeface="Arial" panose="020B0604020202020204" pitchFamily="34" charset="0"/>
              <a:cs typeface="Arial" panose="020B0604020202020204" pitchFamily="34" charset="0"/>
            </a:endParaRPr>
          </a:p>
          <a:p>
            <a:r>
              <a:rPr lang="en-GB" sz="1400" b="1" dirty="0">
                <a:solidFill>
                  <a:srgbClr val="005EB8"/>
                </a:solidFill>
                <a:latin typeface="Arial" panose="020B0604020202020204" pitchFamily="34" charset="0"/>
                <a:cs typeface="Arial" panose="020B0604020202020204" pitchFamily="34" charset="0"/>
              </a:rPr>
              <a:t>HEART</a:t>
            </a:r>
            <a:r>
              <a:rPr lang="en-GB" sz="1400" dirty="0">
                <a:solidFill>
                  <a:srgbClr val="005EB8"/>
                </a:solidFill>
                <a:latin typeface="Arial" panose="020B0604020202020204" pitchFamily="34" charset="0"/>
                <a:cs typeface="Arial" panose="020B0604020202020204" pitchFamily="34" charset="0"/>
              </a:rPr>
              <a:t> – Pay attention to how you and others feel</a:t>
            </a:r>
          </a:p>
          <a:p>
            <a:r>
              <a:rPr lang="en-GB" sz="1400" dirty="0">
                <a:solidFill>
                  <a:srgbClr val="005EB8"/>
                </a:solidFill>
                <a:latin typeface="Arial" panose="020B0604020202020204" pitchFamily="34" charset="0"/>
                <a:cs typeface="Arial" panose="020B0604020202020204" pitchFamily="34" charset="0"/>
              </a:rPr>
              <a:t>We are kind and treat people with compassion, courtesy and respect </a:t>
            </a:r>
          </a:p>
          <a:p>
            <a:r>
              <a:rPr lang="en-GB" sz="1400" dirty="0">
                <a:solidFill>
                  <a:srgbClr val="005EB8"/>
                </a:solidFill>
                <a:latin typeface="Arial" panose="020B0604020202020204" pitchFamily="34" charset="0"/>
                <a:cs typeface="Arial" panose="020B0604020202020204" pitchFamily="34" charset="0"/>
              </a:rPr>
              <a:t>We can be trusted to do what we promise</a:t>
            </a:r>
          </a:p>
          <a:p>
            <a:endParaRPr lang="en-GB" sz="1400" dirty="0">
              <a:solidFill>
                <a:srgbClr val="005EB8"/>
              </a:solidFill>
              <a:latin typeface="Arial" panose="020B0604020202020204" pitchFamily="34" charset="0"/>
              <a:cs typeface="Arial" panose="020B0604020202020204" pitchFamily="34" charset="0"/>
            </a:endParaRPr>
          </a:p>
          <a:p>
            <a:r>
              <a:rPr lang="en-GB" sz="1400" b="1" dirty="0">
                <a:solidFill>
                  <a:srgbClr val="005EB8"/>
                </a:solidFill>
                <a:latin typeface="Arial" panose="020B0604020202020204" pitchFamily="34" charset="0"/>
                <a:cs typeface="Arial" panose="020B0604020202020204" pitchFamily="34" charset="0"/>
              </a:rPr>
              <a:t>HAND</a:t>
            </a:r>
            <a:r>
              <a:rPr lang="en-GB" sz="1400" dirty="0">
                <a:solidFill>
                  <a:srgbClr val="005EB8"/>
                </a:solidFill>
                <a:latin typeface="Arial" panose="020B0604020202020204" pitchFamily="34" charset="0"/>
                <a:cs typeface="Arial" panose="020B0604020202020204" pitchFamily="34" charset="0"/>
              </a:rPr>
              <a:t> – Be sure to take actions.</a:t>
            </a:r>
          </a:p>
          <a:p>
            <a:r>
              <a:rPr lang="en-GB" sz="1400" dirty="0">
                <a:solidFill>
                  <a:srgbClr val="005EB8"/>
                </a:solidFill>
                <a:latin typeface="Arial" panose="020B0604020202020204" pitchFamily="34" charset="0"/>
                <a:cs typeface="Arial" panose="020B0604020202020204" pitchFamily="34" charset="0"/>
              </a:rPr>
              <a:t>We celebrate success and support our people to be the best they can be We collaborate, forming effective partnerships to achieve our common goals</a:t>
            </a:r>
          </a:p>
          <a:p>
            <a:endParaRPr lang="en-GB" sz="1400" dirty="0">
              <a:solidFill>
                <a:srgbClr val="005EB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30937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9D7A5A63-D83E-4485-AB5D-37E5E654E703}"/>
              </a:ext>
            </a:extLst>
          </p:cNvPr>
          <p:cNvGraphicFramePr>
            <a:graphicFrameLocks noGrp="1"/>
          </p:cNvGraphicFramePr>
          <p:nvPr>
            <p:extLst>
              <p:ext uri="{D42A27DB-BD31-4B8C-83A1-F6EECF244321}">
                <p14:modId xmlns:p14="http://schemas.microsoft.com/office/powerpoint/2010/main" val="1565007616"/>
              </p:ext>
            </p:extLst>
          </p:nvPr>
        </p:nvGraphicFramePr>
        <p:xfrm>
          <a:off x="98854" y="150140"/>
          <a:ext cx="11994292" cy="6557719"/>
        </p:xfrm>
        <a:graphic>
          <a:graphicData uri="http://schemas.openxmlformats.org/drawingml/2006/table">
            <a:tbl>
              <a:tblPr firstRow="1" bandRow="1">
                <a:tableStyleId>{5940675A-B579-460E-94D1-54222C63F5DA}</a:tableStyleId>
              </a:tblPr>
              <a:tblGrid>
                <a:gridCol w="8241928">
                  <a:extLst>
                    <a:ext uri="{9D8B030D-6E8A-4147-A177-3AD203B41FA5}">
                      <a16:colId xmlns:a16="http://schemas.microsoft.com/office/drawing/2014/main" val="1276520769"/>
                    </a:ext>
                  </a:extLst>
                </a:gridCol>
                <a:gridCol w="3752364">
                  <a:extLst>
                    <a:ext uri="{9D8B030D-6E8A-4147-A177-3AD203B41FA5}">
                      <a16:colId xmlns:a16="http://schemas.microsoft.com/office/drawing/2014/main" val="3406469255"/>
                    </a:ext>
                  </a:extLst>
                </a:gridCol>
              </a:tblGrid>
              <a:tr h="3838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Arial" panose="020B0604020202020204" pitchFamily="34" charset="0"/>
                          <a:cs typeface="Arial" panose="020B0604020202020204" pitchFamily="34" charset="0"/>
                        </a:rPr>
                        <a:t>SELF AWARENESS AND LEADERSHIP STYLE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kern="1200" dirty="0">
                        <a:solidFill>
                          <a:schemeClr val="bg1"/>
                        </a:solidFill>
                        <a:effectLst/>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i="1" kern="1200" dirty="0">
                          <a:solidFill>
                            <a:schemeClr val="bg1"/>
                          </a:solidFill>
                          <a:effectLst/>
                          <a:latin typeface="Arial" panose="020B0604020202020204" pitchFamily="34" charset="0"/>
                          <a:ea typeface="+mn-ea"/>
                          <a:cs typeface="Arial" panose="020B0604020202020204" pitchFamily="34" charset="0"/>
                        </a:rPr>
                        <a:t>Think of specific examples where you have actively engaged in these activities and behaviours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rgbClr val="0070C0"/>
                    </a:solidFill>
                  </a:tcPr>
                </a:tc>
                <a:extLst>
                  <a:ext uri="{0D108BD9-81ED-4DB2-BD59-A6C34878D82A}">
                    <a16:rowId xmlns:a16="http://schemas.microsoft.com/office/drawing/2014/main" val="4117931473"/>
                  </a:ext>
                </a:extLst>
              </a:tr>
              <a:tr h="1593432">
                <a:tc>
                  <a:txBody>
                    <a:bodyPr/>
                    <a:lstStyle/>
                    <a:p>
                      <a:pPr marL="171450" lvl="0" indent="-171450">
                        <a:buFont typeface="Arial" panose="020B0604020202020204" pitchFamily="34" charset="0"/>
                        <a:buChar char="•"/>
                        <a:defRPr/>
                      </a:pPr>
                      <a:r>
                        <a:rPr lang="en-GB" sz="1400" dirty="0"/>
                        <a:t>Self-aware, inspires and motivates people.</a:t>
                      </a:r>
                    </a:p>
                    <a:p>
                      <a:pPr marL="171450" lvl="0" indent="-171450">
                        <a:buFont typeface="Arial" panose="020B0604020202020204" pitchFamily="34" charset="0"/>
                        <a:buChar char="•"/>
                        <a:defRPr/>
                      </a:pPr>
                      <a:r>
                        <a:rPr lang="en-GB" sz="1400" dirty="0"/>
                        <a:t>Able to engage and the self-knowledge and appetite to drive your own learning and development.</a:t>
                      </a:r>
                    </a:p>
                    <a:p>
                      <a:pPr marL="171450" lvl="0" indent="-171450">
                        <a:buFont typeface="Arial" panose="020B0604020202020204" pitchFamily="34" charset="0"/>
                        <a:buChar char="•"/>
                        <a:defRPr/>
                      </a:pPr>
                      <a:r>
                        <a:rPr lang="en-GB" sz="1400" dirty="0"/>
                        <a:t>Able to connect and influence people.</a:t>
                      </a:r>
                    </a:p>
                    <a:p>
                      <a:pPr marL="171450" lvl="0" indent="-171450">
                        <a:buFont typeface="Arial" panose="020B0604020202020204" pitchFamily="34" charset="0"/>
                        <a:buChar char="•"/>
                        <a:defRPr/>
                      </a:pPr>
                      <a:r>
                        <a:rPr lang="en-GB" sz="1400" dirty="0"/>
                        <a:t>Thorough, curious, and able to come up with ideas. Willing to question the status quo and see future possibilities.</a:t>
                      </a:r>
                    </a:p>
                    <a:p>
                      <a:pPr marL="171450" lvl="0" indent="-171450">
                        <a:buFont typeface="Arial" panose="020B0604020202020204" pitchFamily="34" charset="0"/>
                        <a:buChar char="•"/>
                        <a:defRPr/>
                      </a:pPr>
                      <a:r>
                        <a:rPr lang="en-GB" sz="1400" dirty="0"/>
                        <a:t>Desire to engage senior stakeholders in transformational thinking in a way that adds value to the work of a Board and its sub committees in a </a:t>
                      </a:r>
                      <a:r>
                        <a:rPr lang="en-GB" sz="1400" kern="1200" dirty="0"/>
                        <a:t>future</a:t>
                      </a:r>
                      <a:r>
                        <a:rPr lang="en-GB" sz="1400" dirty="0"/>
                        <a:t> Executive Director role.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200" b="1" dirty="0">
                        <a:solidFill>
                          <a:schemeClr val="tx1"/>
                        </a:solidFill>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624892576"/>
                  </a:ext>
                </a:extLst>
              </a:tr>
              <a:tr h="467349">
                <a:tc>
                  <a:txBody>
                    <a:bodyPr/>
                    <a:lstStyle/>
                    <a:p>
                      <a:pPr algn="ctr"/>
                      <a:r>
                        <a:rPr lang="en-GB" sz="1400" b="1" dirty="0">
                          <a:solidFill>
                            <a:schemeClr val="bg1"/>
                          </a:solidFill>
                          <a:latin typeface="Arial" panose="020B0604020202020204" pitchFamily="34" charset="0"/>
                          <a:cs typeface="Arial" panose="020B0604020202020204" pitchFamily="34" charset="0"/>
                        </a:rPr>
                        <a:t>LIVED EXPERIENCE LEADERSHIP</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tc>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50000"/>
                      </a:schemeClr>
                    </a:solidFill>
                  </a:tcPr>
                </a:tc>
                <a:extLst>
                  <a:ext uri="{0D108BD9-81ED-4DB2-BD59-A6C34878D82A}">
                    <a16:rowId xmlns:a16="http://schemas.microsoft.com/office/drawing/2014/main" val="584532315"/>
                  </a:ext>
                </a:extLst>
              </a:tr>
              <a:tr h="1525194">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GB" sz="1400" b="0" i="0" u="none" strike="noStrike" kern="1200" cap="none" spc="0" normalizeH="0" baseline="0" noProof="0" dirty="0">
                          <a:ln>
                            <a:noFill/>
                          </a:ln>
                          <a:solidFill>
                            <a:prstClr val="black"/>
                          </a:solidFill>
                          <a:effectLst/>
                          <a:uLnTx/>
                          <a:uFillTx/>
                        </a:rPr>
                        <a:t>Reflect on your biographical background, including your life experience and personal motivation that can add valuable personal insights.  This could be your lived experience as a patient or carer of a service user; engaging with diverse ethnic, cultural, social and economic and cultural groups and communities; experience of gender and women’s issues; experiences and challenges of younger people; and those with lived experience of mental health issues and/or living with physical disability.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rPr>
                        <a:t>Lived experience recognises that the development and promotion of opportunity for people from diverse backgrounds is different and one size does not fit all. Lived experience leadership can relate to the skills, experience, confidence and networks that people can develop through influencing and participation activities in their communities or personal lives.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rPr>
                        <a:t>Personal drivers may stem from insight and motivation from your lived experience and community understanding.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rPr>
                        <a:t>There is personal intent and resilience to make a genuine and meaningful difference. </a:t>
                      </a:r>
                      <a:endParaRPr kumimoji="0" lang="en-GB" sz="1400" b="0" i="0" u="none" strike="noStrike" kern="1200" cap="none" spc="0" normalizeH="0" baseline="0" noProof="0" dirty="0">
                        <a:ln>
                          <a:noFill/>
                        </a:ln>
                        <a:solidFill>
                          <a:prstClr val="black"/>
                        </a:solidFill>
                        <a:effectLst/>
                        <a:highlight>
                          <a:srgbClr val="FFFF00"/>
                        </a:highlight>
                        <a:uLnTx/>
                        <a:uFillTx/>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highlight>
                          <a:srgbClr val="FFFF00"/>
                        </a:highlight>
                        <a:uLnTx/>
                        <a:uFillTx/>
                      </a:endParaRPr>
                    </a:p>
                  </a:txBody>
                  <a:tcPr>
                    <a:lnL w="12700" cap="flat" cmpd="sng" algn="ctr">
                      <a:solidFill>
                        <a:schemeClr val="tx1"/>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5572865"/>
                  </a:ext>
                </a:extLst>
              </a:tr>
              <a:tr h="4406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EXPERIENCE AND UNDERSTANDING OF THE ROLE OF AN EXECUTIVE DIRECTOR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400" b="1" kern="1200" noProof="0" dirty="0">
                        <a:solidFill>
                          <a:schemeClr val="bg1"/>
                        </a:solidFill>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kern="1200" noProof="0" dirty="0">
                        <a:solidFill>
                          <a:schemeClr val="bg1"/>
                        </a:solidFill>
                        <a:latin typeface="Arial" panose="020B0604020202020204" pitchFamily="34" charset="0"/>
                        <a:ea typeface="+mn-ea"/>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accent5">
                        <a:lumMod val="75000"/>
                      </a:schemeClr>
                    </a:solidFill>
                  </a:tcPr>
                </a:tc>
                <a:extLst>
                  <a:ext uri="{0D108BD9-81ED-4DB2-BD59-A6C34878D82A}">
                    <a16:rowId xmlns:a16="http://schemas.microsoft.com/office/drawing/2014/main" val="3213671747"/>
                  </a:ext>
                </a:extLst>
              </a:tr>
              <a:tr h="869818">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rPr>
                        <a:t>Senior experience from private, public or voluntary sector with insight into the legal duties, liabilities and duties of being an executive director in today’s NHS.</a:t>
                      </a: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0" lang="en-GB" sz="1200" b="0" i="0" u="none" strike="noStrike" kern="1200" cap="none" spc="0" normalizeH="0" baseline="0" noProof="0" dirty="0">
                        <a:ln>
                          <a:noFill/>
                        </a:ln>
                        <a:solidFill>
                          <a:prstClr val="black"/>
                        </a:solidFill>
                        <a:effectLst/>
                        <a:uLnTx/>
                        <a:uFillTx/>
                      </a:endParaRP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7247958"/>
                  </a:ext>
                </a:extLst>
              </a:tr>
            </a:tbl>
          </a:graphicData>
        </a:graphic>
      </p:graphicFrame>
    </p:spTree>
    <p:extLst>
      <p:ext uri="{BB962C8B-B14F-4D97-AF65-F5344CB8AC3E}">
        <p14:creationId xmlns:p14="http://schemas.microsoft.com/office/powerpoint/2010/main" val="2268395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6">
            <a:extLst>
              <a:ext uri="{FF2B5EF4-FFF2-40B4-BE49-F238E27FC236}">
                <a16:creationId xmlns:a16="http://schemas.microsoft.com/office/drawing/2014/main" id="{81A8B86B-4F2D-42FC-A1A1-E7E291AC8EA9}"/>
              </a:ext>
            </a:extLst>
          </p:cNvPr>
          <p:cNvGraphicFramePr>
            <a:graphicFrameLocks noGrp="1"/>
          </p:cNvGraphicFramePr>
          <p:nvPr>
            <p:extLst>
              <p:ext uri="{D42A27DB-BD31-4B8C-83A1-F6EECF244321}">
                <p14:modId xmlns:p14="http://schemas.microsoft.com/office/powerpoint/2010/main" val="4171883885"/>
              </p:ext>
            </p:extLst>
          </p:nvPr>
        </p:nvGraphicFramePr>
        <p:xfrm>
          <a:off x="922549" y="399208"/>
          <a:ext cx="9526375" cy="6226937"/>
        </p:xfrm>
        <a:graphic>
          <a:graphicData uri="http://schemas.openxmlformats.org/drawingml/2006/table">
            <a:tbl>
              <a:tblPr firstRow="1" bandRow="1">
                <a:tableStyleId>{5940675A-B579-460E-94D1-54222C63F5DA}</a:tableStyleId>
              </a:tblPr>
              <a:tblGrid>
                <a:gridCol w="1449176">
                  <a:extLst>
                    <a:ext uri="{9D8B030D-6E8A-4147-A177-3AD203B41FA5}">
                      <a16:colId xmlns:a16="http://schemas.microsoft.com/office/drawing/2014/main" val="1867429683"/>
                    </a:ext>
                  </a:extLst>
                </a:gridCol>
                <a:gridCol w="8077199">
                  <a:extLst>
                    <a:ext uri="{9D8B030D-6E8A-4147-A177-3AD203B41FA5}">
                      <a16:colId xmlns:a16="http://schemas.microsoft.com/office/drawing/2014/main" val="321556686"/>
                    </a:ext>
                  </a:extLst>
                </a:gridCol>
              </a:tblGrid>
              <a:tr h="3101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effectLst/>
                          <a:latin typeface="Arial" panose="020B0604020202020204" pitchFamily="34" charset="0"/>
                          <a:ea typeface="+mn-ea"/>
                          <a:cs typeface="Arial" panose="020B0604020202020204" pitchFamily="34" charset="0"/>
                        </a:rPr>
                        <a:t>COMPETENCY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b="1" kern="1200" dirty="0">
                          <a:solidFill>
                            <a:schemeClr val="bg1"/>
                          </a:solidFill>
                          <a:effectLst/>
                          <a:latin typeface="Arial" panose="020B0604020202020204" pitchFamily="34" charset="0"/>
                          <a:ea typeface="+mn-ea"/>
                          <a:cs typeface="Arial" panose="020B0604020202020204" pitchFamily="34" charset="0"/>
                        </a:rPr>
                        <a:t>ASPIRING EXECUTIVE DIRECTOR BEHAVIOURS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4005914545"/>
                  </a:ext>
                </a:extLst>
              </a:tr>
              <a:tr h="1169293">
                <a:tc>
                  <a:txBody>
                    <a:bodyPr/>
                    <a:lstStyle/>
                    <a:p>
                      <a:r>
                        <a:rPr lang="en-GB" sz="1200" b="1" dirty="0">
                          <a:solidFill>
                            <a:schemeClr val="bg1"/>
                          </a:solidFill>
                          <a:latin typeface="Arial" panose="020B0604020202020204" pitchFamily="34" charset="0"/>
                          <a:cs typeface="Arial" panose="020B0604020202020204" pitchFamily="34" charset="0"/>
                        </a:rPr>
                        <a:t>Strategy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2060"/>
                    </a:solidFill>
                  </a:tcPr>
                </a:tc>
                <a:tc>
                  <a:txBody>
                    <a:bodyPr/>
                    <a:lstStyle/>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2060"/>
                          </a:solidFill>
                          <a:effectLst/>
                          <a:latin typeface="Arial" panose="020B0604020202020204" pitchFamily="34" charset="0"/>
                          <a:cs typeface="Arial" panose="020B0604020202020204" pitchFamily="34" charset="0"/>
                        </a:rPr>
                        <a:t>Contributes to organisational and system resilience.</a:t>
                      </a:r>
                      <a:endParaRPr lang="en-GB" sz="1000" dirty="0">
                        <a:solidFill>
                          <a:srgbClr val="002060"/>
                        </a:solidFill>
                        <a:effectLst/>
                        <a:latin typeface="Arial" panose="020B0604020202020204" pitchFamily="34" charset="0"/>
                        <a:cs typeface="Arial" panose="020B0604020202020204" pitchFamily="34" charset="0"/>
                      </a:endParaRP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2060"/>
                          </a:solidFill>
                          <a:effectLst/>
                          <a:latin typeface="Arial" panose="020B0604020202020204" pitchFamily="34" charset="0"/>
                          <a:cs typeface="Arial" panose="020B0604020202020204" pitchFamily="34" charset="0"/>
                        </a:rPr>
                        <a:t>Develops and delivers people centered strategies.</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2060"/>
                          </a:solidFill>
                          <a:effectLst/>
                          <a:latin typeface="Arial" panose="020B0604020202020204" pitchFamily="34" charset="0"/>
                          <a:cs typeface="Arial" panose="020B0604020202020204" pitchFamily="34" charset="0"/>
                        </a:rPr>
                        <a:t>Develops an inspiring and engaging vision.</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2060"/>
                          </a:solidFill>
                          <a:effectLst/>
                          <a:latin typeface="Arial" panose="020B0604020202020204" pitchFamily="34" charset="0"/>
                          <a:cs typeface="Arial" panose="020B0604020202020204" pitchFamily="34" charset="0"/>
                        </a:rPr>
                        <a:t>Seeks expertise outside functional area.</a:t>
                      </a:r>
                    </a:p>
                    <a:p>
                      <a:pPr marL="17145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2060"/>
                          </a:solidFill>
                          <a:effectLst/>
                          <a:latin typeface="Arial" panose="020B0604020202020204" pitchFamily="34" charset="0"/>
                          <a:cs typeface="Arial" panose="020B0604020202020204" pitchFamily="34" charset="0"/>
                        </a:rPr>
                        <a:t>Leads on strategy and system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610788597"/>
                  </a:ext>
                </a:extLst>
              </a:tr>
              <a:tr h="1080649">
                <a:tc>
                  <a:txBody>
                    <a:bodyPr/>
                    <a:lstStyle/>
                    <a:p>
                      <a:r>
                        <a:rPr lang="en-GB" sz="1200" b="1" dirty="0">
                          <a:solidFill>
                            <a:schemeClr val="bg1"/>
                          </a:solidFill>
                          <a:latin typeface="Arial" panose="020B0604020202020204" pitchFamily="34" charset="0"/>
                          <a:cs typeface="Arial" panose="020B0604020202020204" pitchFamily="34" charset="0"/>
                        </a:rPr>
                        <a:t>Person centred culture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000" kern="1200" dirty="0">
                          <a:solidFill>
                            <a:srgbClr val="0070C0"/>
                          </a:solidFill>
                          <a:effectLst/>
                          <a:latin typeface="Arial" panose="020B0604020202020204" pitchFamily="34" charset="0"/>
                          <a:ea typeface="+mn-ea"/>
                          <a:cs typeface="Arial" panose="020B0604020202020204" pitchFamily="34" charset="0"/>
                        </a:rPr>
                        <a:t>Promotes understanding &amp; knowledge sharing, balances</a:t>
                      </a:r>
                      <a:r>
                        <a:rPr lang="en-US" sz="1000" kern="1200" dirty="0">
                          <a:solidFill>
                            <a:srgbClr val="0070C0"/>
                          </a:solidFill>
                          <a:effectLst/>
                          <a:latin typeface="Arial" panose="020B0604020202020204" pitchFamily="34" charset="0"/>
                          <a:ea typeface="+mn-ea"/>
                          <a:cs typeface="Arial" panose="020B0604020202020204" pitchFamily="34" charset="0"/>
                        </a:rPr>
                        <a:t> the importance of staff and patient focus.</a:t>
                      </a:r>
                      <a:endParaRPr lang="en-GB" sz="1000" kern="1200" dirty="0">
                        <a:solidFill>
                          <a:srgbClr val="0070C0"/>
                        </a:solidFill>
                        <a:effectLst/>
                        <a:latin typeface="Arial" panose="020B0604020202020204" pitchFamily="34" charset="0"/>
                        <a:ea typeface="+mn-ea"/>
                        <a:cs typeface="Arial" panose="020B0604020202020204" pitchFamily="34" charset="0"/>
                      </a:endParaRPr>
                    </a:p>
                    <a:p>
                      <a:pPr marL="236220" indent="-171450">
                        <a:lnSpc>
                          <a:spcPct val="150000"/>
                        </a:lnSpc>
                        <a:spcAft>
                          <a:spcPts val="0"/>
                        </a:spcAft>
                        <a:buFont typeface="Arial" panose="020B0604020202020204" pitchFamily="34" charset="0"/>
                        <a:buChar char="•"/>
                      </a:pPr>
                      <a:r>
                        <a:rPr lang="en-US" sz="1000" kern="1200" dirty="0">
                          <a:solidFill>
                            <a:srgbClr val="0070C0"/>
                          </a:solidFill>
                          <a:effectLst/>
                          <a:latin typeface="Arial" panose="020B0604020202020204" pitchFamily="34" charset="0"/>
                          <a:ea typeface="+mn-ea"/>
                          <a:cs typeface="Arial" panose="020B0604020202020204" pitchFamily="34" charset="0"/>
                        </a:rPr>
                        <a:t>Displays genuine connection to patient and staff experience.</a:t>
                      </a:r>
                    </a:p>
                    <a:p>
                      <a:pPr marL="236220" indent="-171450">
                        <a:lnSpc>
                          <a:spcPct val="150000"/>
                        </a:lnSpc>
                        <a:spcAft>
                          <a:spcPts val="0"/>
                        </a:spcAft>
                        <a:buFont typeface="Arial" panose="020B0604020202020204" pitchFamily="34" charset="0"/>
                        <a:buChar char="•"/>
                      </a:pPr>
                      <a:r>
                        <a:rPr lang="en-US" sz="1000" kern="1200" dirty="0">
                          <a:solidFill>
                            <a:srgbClr val="0070C0"/>
                          </a:solidFill>
                          <a:effectLst/>
                          <a:latin typeface="Arial" panose="020B0604020202020204" pitchFamily="34" charset="0"/>
                          <a:ea typeface="+mn-ea"/>
                          <a:cs typeface="Arial" panose="020B0604020202020204" pitchFamily="34" charset="0"/>
                        </a:rPr>
                        <a:t>Emotionally intelligent, resilient, open and compassionate.</a:t>
                      </a:r>
                    </a:p>
                    <a:p>
                      <a:pPr marL="236220" indent="-171450">
                        <a:lnSpc>
                          <a:spcPct val="150000"/>
                        </a:lnSpc>
                        <a:spcAft>
                          <a:spcPts val="0"/>
                        </a:spcAft>
                        <a:buFont typeface="Arial" panose="020B0604020202020204" pitchFamily="34" charset="0"/>
                        <a:buChar char="•"/>
                      </a:pPr>
                      <a:r>
                        <a:rPr lang="en-US" sz="1000" kern="1200" dirty="0">
                          <a:solidFill>
                            <a:srgbClr val="0070C0"/>
                          </a:solidFill>
                          <a:effectLst/>
                          <a:latin typeface="Arial" panose="020B0604020202020204" pitchFamily="34" charset="0"/>
                          <a:ea typeface="+mn-ea"/>
                          <a:cs typeface="Arial" panose="020B0604020202020204" pitchFamily="34" charset="0"/>
                        </a:rPr>
                        <a:t>Builds an inclusive culture and climate, nurturing leadership at all levels, </a:t>
                      </a:r>
                      <a:r>
                        <a:rPr lang="en-GB" sz="1000" kern="1200" dirty="0">
                          <a:solidFill>
                            <a:srgbClr val="0070C0"/>
                          </a:solidFill>
                          <a:effectLst/>
                          <a:latin typeface="Arial" panose="020B0604020202020204" pitchFamily="34" charset="0"/>
                          <a:ea typeface="+mn-ea"/>
                          <a:cs typeface="Arial" panose="020B0604020202020204" pitchFamily="34" charset="0"/>
                        </a:rPr>
                        <a:t>developing the capacity and capability of myself and my teams.</a:t>
                      </a:r>
                      <a:endParaRPr lang="en-US" sz="1000" kern="1200" dirty="0">
                        <a:solidFill>
                          <a:srgbClr val="0070C0"/>
                        </a:solidFill>
                        <a:effectLst/>
                        <a:latin typeface="Arial" panose="020B0604020202020204" pitchFamily="34" charset="0"/>
                        <a:ea typeface="+mn-ea"/>
                        <a:cs typeface="Arial" panose="020B0604020202020204" pitchFamily="34" charset="0"/>
                      </a:endParaRPr>
                    </a:p>
                    <a:p>
                      <a:pPr marL="236220" indent="-171450">
                        <a:lnSpc>
                          <a:spcPct val="150000"/>
                        </a:lnSpc>
                        <a:spcAft>
                          <a:spcPts val="0"/>
                        </a:spcAft>
                        <a:buFont typeface="Arial" panose="020B0604020202020204" pitchFamily="34" charset="0"/>
                        <a:buChar char="•"/>
                      </a:pPr>
                      <a:r>
                        <a:rPr lang="en-US" sz="1000" kern="1200" dirty="0">
                          <a:solidFill>
                            <a:srgbClr val="0070C0"/>
                          </a:solidFill>
                          <a:effectLst/>
                          <a:latin typeface="Arial" panose="020B0604020202020204" pitchFamily="34" charset="0"/>
                          <a:ea typeface="+mn-ea"/>
                          <a:cs typeface="Arial" panose="020B0604020202020204" pitchFamily="34" charset="0"/>
                        </a:rPr>
                        <a:t>Works to </a:t>
                      </a:r>
                      <a:r>
                        <a:rPr lang="en-GB" sz="1000" kern="1200" dirty="0">
                          <a:solidFill>
                            <a:srgbClr val="0070C0"/>
                          </a:solidFill>
                          <a:effectLst/>
                          <a:latin typeface="Arial" panose="020B0604020202020204" pitchFamily="34" charset="0"/>
                          <a:ea typeface="+mn-ea"/>
                          <a:cs typeface="Arial" panose="020B0604020202020204" pitchFamily="34" charset="0"/>
                        </a:rPr>
                        <a:t>improve the quality of working life for all employees, including those from marginalised groups.</a:t>
                      </a:r>
                      <a:endParaRPr lang="en-US" sz="1000" kern="1200" dirty="0">
                        <a:solidFill>
                          <a:srgbClr val="0070C0"/>
                        </a:solidFill>
                        <a:effectLst/>
                        <a:latin typeface="Arial" panose="020B0604020202020204" pitchFamily="34" charset="0"/>
                        <a:ea typeface="+mn-ea"/>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3054447"/>
                  </a:ext>
                </a:extLst>
              </a:tr>
              <a:tr h="1080649">
                <a:tc>
                  <a:txBody>
                    <a:bodyPr/>
                    <a:lstStyle/>
                    <a:p>
                      <a:r>
                        <a:rPr lang="en-GB" sz="1200" b="1" dirty="0">
                          <a:solidFill>
                            <a:schemeClr val="bg1"/>
                          </a:solidFill>
                          <a:latin typeface="Arial" panose="020B0604020202020204" pitchFamily="34" charset="0"/>
                          <a:cs typeface="Arial" panose="020B0604020202020204" pitchFamily="34" charset="0"/>
                        </a:rPr>
                        <a:t>Governance and holding to account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5696"/>
                    </a:solidFill>
                  </a:tcPr>
                </a:tc>
                <a:tc>
                  <a:txBody>
                    <a:bodyPr/>
                    <a:lstStyle/>
                    <a:p>
                      <a:pPr marL="236220" indent="-171450">
                        <a:lnSpc>
                          <a:spcPct val="150000"/>
                        </a:lnSpc>
                        <a:spcAft>
                          <a:spcPts val="0"/>
                        </a:spcAft>
                        <a:buFont typeface="Arial" panose="020B0604020202020204" pitchFamily="34" charset="0"/>
                        <a:buChar char="•"/>
                      </a:pPr>
                      <a:r>
                        <a:rPr lang="en-US" sz="1000" dirty="0">
                          <a:solidFill>
                            <a:srgbClr val="005696"/>
                          </a:solidFill>
                          <a:effectLst/>
                          <a:latin typeface="Arial" panose="020B0604020202020204" pitchFamily="34" charset="0"/>
                          <a:cs typeface="Arial" panose="020B0604020202020204" pitchFamily="34" charset="0"/>
                        </a:rPr>
                        <a:t>Speaks up,</a:t>
                      </a:r>
                      <a:r>
                        <a:rPr lang="en-US" sz="1000" spc="-50" dirty="0">
                          <a:solidFill>
                            <a:srgbClr val="005696"/>
                          </a:solidFill>
                          <a:effectLst/>
                          <a:latin typeface="Arial" panose="020B0604020202020204" pitchFamily="34" charset="0"/>
                          <a:cs typeface="Arial" panose="020B0604020202020204" pitchFamily="34" charset="0"/>
                        </a:rPr>
                        <a:t> promotes </a:t>
                      </a:r>
                      <a:r>
                        <a:rPr lang="en-US" sz="1000" dirty="0">
                          <a:solidFill>
                            <a:srgbClr val="005696"/>
                          </a:solidFill>
                          <a:effectLst/>
                          <a:latin typeface="Arial" panose="020B0604020202020204" pitchFamily="34" charset="0"/>
                          <a:cs typeface="Arial" panose="020B0604020202020204" pitchFamily="34" charset="0"/>
                        </a:rPr>
                        <a:t>tran</a:t>
                      </a:r>
                      <a:r>
                        <a:rPr lang="en-US" sz="1000" spc="5" dirty="0">
                          <a:solidFill>
                            <a:srgbClr val="005696"/>
                          </a:solidFill>
                          <a:effectLst/>
                          <a:latin typeface="Arial" panose="020B0604020202020204" pitchFamily="34" charset="0"/>
                          <a:cs typeface="Arial" panose="020B0604020202020204" pitchFamily="34" charset="0"/>
                        </a:rPr>
                        <a:t>s</a:t>
                      </a:r>
                      <a:r>
                        <a:rPr lang="en-US" sz="1000" dirty="0">
                          <a:solidFill>
                            <a:srgbClr val="005696"/>
                          </a:solidFill>
                          <a:effectLst/>
                          <a:latin typeface="Arial" panose="020B0604020202020204" pitchFamily="34" charset="0"/>
                          <a:cs typeface="Arial" panose="020B0604020202020204" pitchFamily="34" charset="0"/>
                        </a:rPr>
                        <a:t>p</a:t>
                      </a:r>
                      <a:r>
                        <a:rPr lang="en-US" sz="1000" spc="-5" dirty="0">
                          <a:solidFill>
                            <a:srgbClr val="005696"/>
                          </a:solidFill>
                          <a:effectLst/>
                          <a:latin typeface="Arial" panose="020B0604020202020204" pitchFamily="34" charset="0"/>
                          <a:cs typeface="Arial" panose="020B0604020202020204" pitchFamily="34" charset="0"/>
                        </a:rPr>
                        <a:t>a</a:t>
                      </a:r>
                      <a:r>
                        <a:rPr lang="en-US" sz="1000" spc="5" dirty="0">
                          <a:solidFill>
                            <a:srgbClr val="005696"/>
                          </a:solidFill>
                          <a:effectLst/>
                          <a:latin typeface="Arial" panose="020B0604020202020204" pitchFamily="34" charset="0"/>
                          <a:cs typeface="Arial" panose="020B0604020202020204" pitchFamily="34" charset="0"/>
                        </a:rPr>
                        <a:t>r</a:t>
                      </a:r>
                      <a:r>
                        <a:rPr lang="en-US" sz="1000" spc="10" dirty="0">
                          <a:solidFill>
                            <a:srgbClr val="005696"/>
                          </a:solidFill>
                          <a:effectLst/>
                          <a:latin typeface="Arial" panose="020B0604020202020204" pitchFamily="34" charset="0"/>
                          <a:cs typeface="Arial" panose="020B0604020202020204" pitchFamily="34" charset="0"/>
                        </a:rPr>
                        <a:t>e</a:t>
                      </a:r>
                      <a:r>
                        <a:rPr lang="en-US" sz="1000" dirty="0">
                          <a:solidFill>
                            <a:srgbClr val="005696"/>
                          </a:solidFill>
                          <a:effectLst/>
                          <a:latin typeface="Arial" panose="020B0604020202020204" pitchFamily="34" charset="0"/>
                          <a:cs typeface="Arial" panose="020B0604020202020204" pitchFamily="34" charset="0"/>
                        </a:rPr>
                        <a:t>n</a:t>
                      </a:r>
                      <a:r>
                        <a:rPr lang="en-US" sz="1000" spc="15" dirty="0">
                          <a:solidFill>
                            <a:srgbClr val="005696"/>
                          </a:solidFill>
                          <a:effectLst/>
                          <a:latin typeface="Arial" panose="020B0604020202020204" pitchFamily="34" charset="0"/>
                          <a:cs typeface="Arial" panose="020B0604020202020204" pitchFamily="34" charset="0"/>
                        </a:rPr>
                        <a:t>c</a:t>
                      </a:r>
                      <a:r>
                        <a:rPr lang="en-US" sz="1000" spc="-20" dirty="0">
                          <a:solidFill>
                            <a:srgbClr val="005696"/>
                          </a:solidFill>
                          <a:effectLst/>
                          <a:latin typeface="Arial" panose="020B0604020202020204" pitchFamily="34" charset="0"/>
                          <a:cs typeface="Arial" panose="020B0604020202020204" pitchFamily="34" charset="0"/>
                        </a:rPr>
                        <a:t>y, supports high standards of </a:t>
                      </a:r>
                      <a:r>
                        <a:rPr lang="en-US" sz="1000" spc="10" dirty="0">
                          <a:solidFill>
                            <a:srgbClr val="005696"/>
                          </a:solidFill>
                          <a:effectLst/>
                          <a:latin typeface="Arial" panose="020B0604020202020204" pitchFamily="34" charset="0"/>
                          <a:cs typeface="Arial" panose="020B0604020202020204" pitchFamily="34" charset="0"/>
                        </a:rPr>
                        <a:t>integrity</a:t>
                      </a:r>
                      <a:r>
                        <a:rPr lang="en-US" sz="1000" spc="-20" dirty="0">
                          <a:solidFill>
                            <a:srgbClr val="005696"/>
                          </a:solidFill>
                          <a:effectLst/>
                          <a:latin typeface="Arial" panose="020B0604020202020204" pitchFamily="34" charset="0"/>
                          <a:cs typeface="Arial" panose="020B0604020202020204" pitchFamily="34" charset="0"/>
                        </a:rPr>
                        <a:t>, </a:t>
                      </a:r>
                      <a:r>
                        <a:rPr lang="en-US" sz="1000" dirty="0">
                          <a:solidFill>
                            <a:srgbClr val="005696"/>
                          </a:solidFill>
                          <a:effectLst/>
                          <a:latin typeface="Arial" panose="020B0604020202020204" pitchFamily="34" charset="0"/>
                          <a:cs typeface="Arial" panose="020B0604020202020204" pitchFamily="34" charset="0"/>
                        </a:rPr>
                        <a:t>a</a:t>
                      </a:r>
                      <a:r>
                        <a:rPr lang="en-US" sz="1000" spc="5" dirty="0">
                          <a:solidFill>
                            <a:srgbClr val="005696"/>
                          </a:solidFill>
                          <a:effectLst/>
                          <a:latin typeface="Arial" panose="020B0604020202020204" pitchFamily="34" charset="0"/>
                          <a:cs typeface="Arial" panose="020B0604020202020204" pitchFamily="34" charset="0"/>
                        </a:rPr>
                        <a:t>cc</a:t>
                      </a:r>
                      <a:r>
                        <a:rPr lang="en-US" sz="1000" dirty="0">
                          <a:solidFill>
                            <a:srgbClr val="005696"/>
                          </a:solidFill>
                          <a:effectLst/>
                          <a:latin typeface="Arial" panose="020B0604020202020204" pitchFamily="34" charset="0"/>
                          <a:cs typeface="Arial" panose="020B0604020202020204" pitchFamily="34" charset="0"/>
                        </a:rPr>
                        <a:t>o</a:t>
                      </a:r>
                      <a:r>
                        <a:rPr lang="en-US" sz="1000" spc="-5" dirty="0">
                          <a:solidFill>
                            <a:srgbClr val="005696"/>
                          </a:solidFill>
                          <a:effectLst/>
                          <a:latin typeface="Arial" panose="020B0604020202020204" pitchFamily="34" charset="0"/>
                          <a:cs typeface="Arial" panose="020B0604020202020204" pitchFamily="34" charset="0"/>
                        </a:rPr>
                        <a:t>u</a:t>
                      </a:r>
                      <a:r>
                        <a:rPr lang="en-US" sz="1000" dirty="0">
                          <a:solidFill>
                            <a:srgbClr val="005696"/>
                          </a:solidFill>
                          <a:effectLst/>
                          <a:latin typeface="Arial" panose="020B0604020202020204" pitchFamily="34" charset="0"/>
                          <a:cs typeface="Arial" panose="020B0604020202020204" pitchFamily="34" charset="0"/>
                        </a:rPr>
                        <a:t>nt</a:t>
                      </a:r>
                      <a:r>
                        <a:rPr lang="en-US" sz="1000" spc="5" dirty="0">
                          <a:solidFill>
                            <a:srgbClr val="005696"/>
                          </a:solidFill>
                          <a:effectLst/>
                          <a:latin typeface="Arial" panose="020B0604020202020204" pitchFamily="34" charset="0"/>
                          <a:cs typeface="Arial" panose="020B0604020202020204" pitchFamily="34" charset="0"/>
                        </a:rPr>
                        <a:t>a</a:t>
                      </a:r>
                      <a:r>
                        <a:rPr lang="en-US" sz="1000" dirty="0">
                          <a:solidFill>
                            <a:srgbClr val="005696"/>
                          </a:solidFill>
                          <a:effectLst/>
                          <a:latin typeface="Arial" panose="020B0604020202020204" pitchFamily="34" charset="0"/>
                          <a:cs typeface="Arial" panose="020B0604020202020204" pitchFamily="34" charset="0"/>
                        </a:rPr>
                        <a:t>b</a:t>
                      </a:r>
                      <a:r>
                        <a:rPr lang="en-US" sz="1000" spc="5" dirty="0">
                          <a:solidFill>
                            <a:srgbClr val="005696"/>
                          </a:solidFill>
                          <a:effectLst/>
                          <a:latin typeface="Arial" panose="020B0604020202020204" pitchFamily="34" charset="0"/>
                          <a:cs typeface="Arial" panose="020B0604020202020204" pitchFamily="34" charset="0"/>
                        </a:rPr>
                        <a:t>i</a:t>
                      </a:r>
                      <a:r>
                        <a:rPr lang="en-US" sz="1000" spc="-5" dirty="0">
                          <a:solidFill>
                            <a:srgbClr val="005696"/>
                          </a:solidFill>
                          <a:effectLst/>
                          <a:latin typeface="Arial" panose="020B0604020202020204" pitchFamily="34" charset="0"/>
                          <a:cs typeface="Arial" panose="020B0604020202020204" pitchFamily="34" charset="0"/>
                        </a:rPr>
                        <a:t>li</a:t>
                      </a:r>
                      <a:r>
                        <a:rPr lang="en-US" sz="1000" spc="20" dirty="0">
                          <a:solidFill>
                            <a:srgbClr val="005696"/>
                          </a:solidFill>
                          <a:effectLst/>
                          <a:latin typeface="Arial" panose="020B0604020202020204" pitchFamily="34" charset="0"/>
                          <a:cs typeface="Arial" panose="020B0604020202020204" pitchFamily="34" charset="0"/>
                        </a:rPr>
                        <a:t>t</a:t>
                      </a:r>
                      <a:r>
                        <a:rPr lang="en-US" sz="1000" dirty="0">
                          <a:solidFill>
                            <a:srgbClr val="005696"/>
                          </a:solidFill>
                          <a:effectLst/>
                          <a:latin typeface="Arial" panose="020B0604020202020204" pitchFamily="34" charset="0"/>
                          <a:cs typeface="Arial" panose="020B0604020202020204" pitchFamily="34" charset="0"/>
                        </a:rPr>
                        <a:t>y and complies</a:t>
                      </a:r>
                      <a:r>
                        <a:rPr lang="en-GB" sz="1000" dirty="0">
                          <a:solidFill>
                            <a:srgbClr val="005696"/>
                          </a:solidFill>
                          <a:effectLst/>
                          <a:latin typeface="Arial" panose="020B0604020202020204" pitchFamily="34" charset="0"/>
                          <a:cs typeface="Arial" panose="020B0604020202020204" pitchFamily="34" charset="0"/>
                        </a:rPr>
                        <a:t> with requirements of relevant regulatory and inspection bodies</a:t>
                      </a:r>
                      <a:r>
                        <a:rPr lang="en-US" sz="1000" dirty="0">
                          <a:solidFill>
                            <a:srgbClr val="005696"/>
                          </a:solidFill>
                          <a:effectLst/>
                          <a:latin typeface="Arial" panose="020B0604020202020204" pitchFamily="34" charset="0"/>
                          <a:cs typeface="Arial" panose="020B0604020202020204" pitchFamily="34" charset="0"/>
                        </a:rPr>
                        <a:t>.</a:t>
                      </a: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5696"/>
                          </a:solidFill>
                          <a:effectLst/>
                          <a:latin typeface="Arial" panose="020B0604020202020204" pitchFamily="34" charset="0"/>
                          <a:cs typeface="Arial" panose="020B0604020202020204" pitchFamily="34" charset="0"/>
                        </a:rPr>
                        <a:t>L</a:t>
                      </a:r>
                      <a:r>
                        <a:rPr lang="en-US" sz="1000" spc="-5" dirty="0">
                          <a:solidFill>
                            <a:srgbClr val="005696"/>
                          </a:solidFill>
                          <a:effectLst/>
                          <a:latin typeface="Arial" panose="020B0604020202020204" pitchFamily="34" charset="0"/>
                          <a:cs typeface="Arial" panose="020B0604020202020204" pitchFamily="34" charset="0"/>
                        </a:rPr>
                        <a:t>e</a:t>
                      </a:r>
                      <a:r>
                        <a:rPr lang="en-US" sz="1000" spc="5" dirty="0">
                          <a:solidFill>
                            <a:srgbClr val="005696"/>
                          </a:solidFill>
                          <a:effectLst/>
                          <a:latin typeface="Arial" panose="020B0604020202020204" pitchFamily="34" charset="0"/>
                          <a:cs typeface="Arial" panose="020B0604020202020204" pitchFamily="34" charset="0"/>
                        </a:rPr>
                        <a:t>v</a:t>
                      </a:r>
                      <a:r>
                        <a:rPr lang="en-US" sz="1000" dirty="0">
                          <a:solidFill>
                            <a:srgbClr val="005696"/>
                          </a:solidFill>
                          <a:effectLst/>
                          <a:latin typeface="Arial" panose="020B0604020202020204" pitchFamily="34" charset="0"/>
                          <a:cs typeface="Arial" panose="020B0604020202020204" pitchFamily="34" charset="0"/>
                        </a:rPr>
                        <a:t>era</a:t>
                      </a:r>
                      <a:r>
                        <a:rPr lang="en-US" sz="1000" spc="10" dirty="0">
                          <a:solidFill>
                            <a:srgbClr val="005696"/>
                          </a:solidFill>
                          <a:effectLst/>
                          <a:latin typeface="Arial" panose="020B0604020202020204" pitchFamily="34" charset="0"/>
                          <a:cs typeface="Arial" panose="020B0604020202020204" pitchFamily="34" charset="0"/>
                        </a:rPr>
                        <a:t>g</a:t>
                      </a:r>
                      <a:r>
                        <a:rPr lang="en-US" sz="1000" dirty="0">
                          <a:solidFill>
                            <a:srgbClr val="005696"/>
                          </a:solidFill>
                          <a:effectLst/>
                          <a:latin typeface="Arial" panose="020B0604020202020204" pitchFamily="34" charset="0"/>
                          <a:cs typeface="Arial" panose="020B0604020202020204" pitchFamily="34" charset="0"/>
                        </a:rPr>
                        <a:t>es</a:t>
                      </a:r>
                      <a:r>
                        <a:rPr lang="en-US" sz="1000" spc="-45" dirty="0">
                          <a:solidFill>
                            <a:srgbClr val="005696"/>
                          </a:solidFill>
                          <a:effectLst/>
                          <a:latin typeface="Arial" panose="020B0604020202020204" pitchFamily="34" charset="0"/>
                          <a:cs typeface="Arial" panose="020B0604020202020204" pitchFamily="34" charset="0"/>
                        </a:rPr>
                        <a:t> </a:t>
                      </a:r>
                      <a:r>
                        <a:rPr lang="en-US" sz="1000" spc="15" dirty="0">
                          <a:solidFill>
                            <a:srgbClr val="005696"/>
                          </a:solidFill>
                          <a:effectLst/>
                          <a:latin typeface="Arial" panose="020B0604020202020204" pitchFamily="34" charset="0"/>
                          <a:cs typeface="Arial" panose="020B0604020202020204" pitchFamily="34" charset="0"/>
                        </a:rPr>
                        <a:t>k</a:t>
                      </a:r>
                      <a:r>
                        <a:rPr lang="en-US" sz="1000" dirty="0">
                          <a:solidFill>
                            <a:srgbClr val="005696"/>
                          </a:solidFill>
                          <a:effectLst/>
                          <a:latin typeface="Arial" panose="020B0604020202020204" pitchFamily="34" charset="0"/>
                          <a:cs typeface="Arial" panose="020B0604020202020204" pitchFamily="34" charset="0"/>
                        </a:rPr>
                        <a:t>n</a:t>
                      </a:r>
                      <a:r>
                        <a:rPr lang="en-US" sz="1000" spc="-5" dirty="0">
                          <a:solidFill>
                            <a:srgbClr val="005696"/>
                          </a:solidFill>
                          <a:effectLst/>
                          <a:latin typeface="Arial" panose="020B0604020202020204" pitchFamily="34" charset="0"/>
                          <a:cs typeface="Arial" panose="020B0604020202020204" pitchFamily="34" charset="0"/>
                        </a:rPr>
                        <a:t>o</a:t>
                      </a:r>
                      <a:r>
                        <a:rPr lang="en-US" sz="1000" spc="-10" dirty="0">
                          <a:solidFill>
                            <a:srgbClr val="005696"/>
                          </a:solidFill>
                          <a:effectLst/>
                          <a:latin typeface="Arial" panose="020B0604020202020204" pitchFamily="34" charset="0"/>
                          <a:cs typeface="Arial" panose="020B0604020202020204" pitchFamily="34" charset="0"/>
                        </a:rPr>
                        <a:t>w</a:t>
                      </a:r>
                      <a:r>
                        <a:rPr lang="en-US" sz="1000" spc="5" dirty="0">
                          <a:solidFill>
                            <a:srgbClr val="005696"/>
                          </a:solidFill>
                          <a:effectLst/>
                          <a:latin typeface="Arial" panose="020B0604020202020204" pitchFamily="34" charset="0"/>
                          <a:cs typeface="Arial" panose="020B0604020202020204" pitchFamily="34" charset="0"/>
                        </a:rPr>
                        <a:t>l</a:t>
                      </a:r>
                      <a:r>
                        <a:rPr lang="en-US" sz="1000" dirty="0">
                          <a:solidFill>
                            <a:srgbClr val="005696"/>
                          </a:solidFill>
                          <a:effectLst/>
                          <a:latin typeface="Arial" panose="020B0604020202020204" pitchFamily="34" charset="0"/>
                          <a:cs typeface="Arial" panose="020B0604020202020204" pitchFamily="34" charset="0"/>
                        </a:rPr>
                        <a:t>e</a:t>
                      </a:r>
                      <a:r>
                        <a:rPr lang="en-US" sz="1000" spc="-5" dirty="0">
                          <a:solidFill>
                            <a:srgbClr val="005696"/>
                          </a:solidFill>
                          <a:effectLst/>
                          <a:latin typeface="Arial" panose="020B0604020202020204" pitchFamily="34" charset="0"/>
                          <a:cs typeface="Arial" panose="020B0604020202020204" pitchFamily="34" charset="0"/>
                        </a:rPr>
                        <a:t>d</a:t>
                      </a:r>
                      <a:r>
                        <a:rPr lang="en-US" sz="1000" spc="10" dirty="0">
                          <a:solidFill>
                            <a:srgbClr val="005696"/>
                          </a:solidFill>
                          <a:effectLst/>
                          <a:latin typeface="Arial" panose="020B0604020202020204" pitchFamily="34" charset="0"/>
                          <a:cs typeface="Arial" panose="020B0604020202020204" pitchFamily="34" charset="0"/>
                        </a:rPr>
                        <a:t>g</a:t>
                      </a:r>
                      <a:r>
                        <a:rPr lang="en-US" sz="1000" dirty="0">
                          <a:solidFill>
                            <a:srgbClr val="005696"/>
                          </a:solidFill>
                          <a:effectLst/>
                          <a:latin typeface="Arial" panose="020B0604020202020204" pitchFamily="34" charset="0"/>
                          <a:cs typeface="Arial" panose="020B0604020202020204" pitchFamily="34" charset="0"/>
                        </a:rPr>
                        <a:t>e</a:t>
                      </a:r>
                      <a:r>
                        <a:rPr lang="en-US" sz="1000" spc="-50" dirty="0">
                          <a:solidFill>
                            <a:srgbClr val="005696"/>
                          </a:solidFill>
                          <a:effectLst/>
                          <a:latin typeface="Arial" panose="020B0604020202020204" pitchFamily="34" charset="0"/>
                          <a:cs typeface="Arial" panose="020B0604020202020204" pitchFamily="34" charset="0"/>
                        </a:rPr>
                        <a:t> </a:t>
                      </a:r>
                      <a:r>
                        <a:rPr lang="en-US" sz="1000" spc="5" dirty="0">
                          <a:solidFill>
                            <a:srgbClr val="005696"/>
                          </a:solidFill>
                          <a:effectLst/>
                          <a:latin typeface="Arial" panose="020B0604020202020204" pitchFamily="34" charset="0"/>
                          <a:cs typeface="Arial" panose="020B0604020202020204" pitchFamily="34" charset="0"/>
                        </a:rPr>
                        <a:t>a</a:t>
                      </a:r>
                      <a:r>
                        <a:rPr lang="en-US" sz="1000" dirty="0">
                          <a:solidFill>
                            <a:srgbClr val="005696"/>
                          </a:solidFill>
                          <a:effectLst/>
                          <a:latin typeface="Arial" panose="020B0604020202020204" pitchFamily="34" charset="0"/>
                          <a:cs typeface="Arial" panose="020B0604020202020204" pitchFamily="34" charset="0"/>
                        </a:rPr>
                        <a:t>nd</a:t>
                      </a:r>
                      <a:r>
                        <a:rPr lang="en-US" sz="1000" spc="-10" dirty="0">
                          <a:solidFill>
                            <a:srgbClr val="005696"/>
                          </a:solidFill>
                          <a:effectLst/>
                          <a:latin typeface="Arial" panose="020B0604020202020204" pitchFamily="34" charset="0"/>
                          <a:cs typeface="Arial" panose="020B0604020202020204" pitchFamily="34" charset="0"/>
                        </a:rPr>
                        <a:t> </a:t>
                      </a:r>
                      <a:r>
                        <a:rPr lang="en-US" sz="1000" dirty="0">
                          <a:solidFill>
                            <a:srgbClr val="005696"/>
                          </a:solidFill>
                          <a:effectLst/>
                          <a:latin typeface="Arial" panose="020B0604020202020204" pitchFamily="34" charset="0"/>
                          <a:cs typeface="Arial" panose="020B0604020202020204" pitchFamily="34" charset="0"/>
                        </a:rPr>
                        <a:t>e</a:t>
                      </a:r>
                      <a:r>
                        <a:rPr lang="en-US" sz="1000" spc="5" dirty="0">
                          <a:solidFill>
                            <a:srgbClr val="005696"/>
                          </a:solidFill>
                          <a:effectLst/>
                          <a:latin typeface="Arial" panose="020B0604020202020204" pitchFamily="34" charset="0"/>
                          <a:cs typeface="Arial" panose="020B0604020202020204" pitchFamily="34" charset="0"/>
                        </a:rPr>
                        <a:t>x</a:t>
                      </a:r>
                      <a:r>
                        <a:rPr lang="en-US" sz="1000" dirty="0">
                          <a:solidFill>
                            <a:srgbClr val="005696"/>
                          </a:solidFill>
                          <a:effectLst/>
                          <a:latin typeface="Arial" panose="020B0604020202020204" pitchFamily="34" charset="0"/>
                          <a:cs typeface="Arial" panose="020B0604020202020204" pitchFamily="34" charset="0"/>
                        </a:rPr>
                        <a:t>p</a:t>
                      </a:r>
                      <a:r>
                        <a:rPr lang="en-US" sz="1000" spc="-5" dirty="0">
                          <a:solidFill>
                            <a:srgbClr val="005696"/>
                          </a:solidFill>
                          <a:effectLst/>
                          <a:latin typeface="Arial" panose="020B0604020202020204" pitchFamily="34" charset="0"/>
                          <a:cs typeface="Arial" panose="020B0604020202020204" pitchFamily="34" charset="0"/>
                        </a:rPr>
                        <a:t>e</a:t>
                      </a:r>
                      <a:r>
                        <a:rPr lang="en-US" sz="1000" spc="5" dirty="0">
                          <a:solidFill>
                            <a:srgbClr val="005696"/>
                          </a:solidFill>
                          <a:effectLst/>
                          <a:latin typeface="Arial" panose="020B0604020202020204" pitchFamily="34" charset="0"/>
                          <a:cs typeface="Arial" panose="020B0604020202020204" pitchFamily="34" charset="0"/>
                        </a:rPr>
                        <a:t>r</a:t>
                      </a:r>
                      <a:r>
                        <a:rPr lang="en-US" sz="1000" spc="-5" dirty="0">
                          <a:solidFill>
                            <a:srgbClr val="005696"/>
                          </a:solidFill>
                          <a:effectLst/>
                          <a:latin typeface="Arial" panose="020B0604020202020204" pitchFamily="34" charset="0"/>
                          <a:cs typeface="Arial" panose="020B0604020202020204" pitchFamily="34" charset="0"/>
                        </a:rPr>
                        <a:t>i</a:t>
                      </a:r>
                      <a:r>
                        <a:rPr lang="en-US" sz="1000" spc="10" dirty="0">
                          <a:solidFill>
                            <a:srgbClr val="005696"/>
                          </a:solidFill>
                          <a:effectLst/>
                          <a:latin typeface="Arial" panose="020B0604020202020204" pitchFamily="34" charset="0"/>
                          <a:cs typeface="Arial" panose="020B0604020202020204" pitchFamily="34" charset="0"/>
                        </a:rPr>
                        <a:t>e</a:t>
                      </a:r>
                      <a:r>
                        <a:rPr lang="en-US" sz="1000" dirty="0">
                          <a:solidFill>
                            <a:srgbClr val="005696"/>
                          </a:solidFill>
                          <a:effectLst/>
                          <a:latin typeface="Arial" panose="020B0604020202020204" pitchFamily="34" charset="0"/>
                          <a:cs typeface="Arial" panose="020B0604020202020204" pitchFamily="34" charset="0"/>
                        </a:rPr>
                        <a:t>n</a:t>
                      </a:r>
                      <a:r>
                        <a:rPr lang="en-US" sz="1000" spc="5" dirty="0">
                          <a:solidFill>
                            <a:srgbClr val="005696"/>
                          </a:solidFill>
                          <a:effectLst/>
                          <a:latin typeface="Arial" panose="020B0604020202020204" pitchFamily="34" charset="0"/>
                          <a:cs typeface="Arial" panose="020B0604020202020204" pitchFamily="34" charset="0"/>
                        </a:rPr>
                        <a:t>c</a:t>
                      </a:r>
                      <a:r>
                        <a:rPr lang="en-US" sz="1000" dirty="0">
                          <a:solidFill>
                            <a:srgbClr val="005696"/>
                          </a:solidFill>
                          <a:effectLst/>
                          <a:latin typeface="Arial" panose="020B0604020202020204" pitchFamily="34" charset="0"/>
                          <a:cs typeface="Arial" panose="020B0604020202020204" pitchFamily="34" charset="0"/>
                        </a:rPr>
                        <a:t>e  to deliver well balanced judgement, manage risks, identify gaps in assurance and set out clear actions to address them.</a:t>
                      </a:r>
                      <a:endParaRPr lang="en-GB" sz="1000" dirty="0">
                        <a:solidFill>
                          <a:srgbClr val="005696"/>
                        </a:solidFill>
                        <a:effectLst/>
                        <a:latin typeface="Arial" panose="020B0604020202020204" pitchFamily="34" charset="0"/>
                        <a:ea typeface="+mj-ea"/>
                        <a:cs typeface="Arial" panose="020B0604020202020204" pitchFamily="34" charset="0"/>
                      </a:endParaRP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dirty="0">
                          <a:solidFill>
                            <a:srgbClr val="005696"/>
                          </a:solidFill>
                          <a:effectLst/>
                          <a:latin typeface="Arial" panose="020B0604020202020204" pitchFamily="34" charset="0"/>
                          <a:cs typeface="Arial" panose="020B0604020202020204" pitchFamily="34" charset="0"/>
                        </a:rPr>
                        <a:t>Demonstrates ability to apply the principles of self-reflection and evaluation to the board and its processes.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31280884"/>
                  </a:ext>
                </a:extLst>
              </a:tr>
              <a:tr h="931805">
                <a:tc>
                  <a:txBody>
                    <a:bodyPr/>
                    <a:lstStyle/>
                    <a:p>
                      <a:r>
                        <a:rPr lang="en-GB" sz="1200" b="1" dirty="0">
                          <a:solidFill>
                            <a:schemeClr val="bg1"/>
                          </a:solidFill>
                          <a:latin typeface="Arial" panose="020B0604020202020204" pitchFamily="34" charset="0"/>
                          <a:cs typeface="Arial" panose="020B0604020202020204" pitchFamily="34" charset="0"/>
                        </a:rPr>
                        <a:t>Focuses on outcomes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B0F0"/>
                    </a:solidFill>
                  </a:tcPr>
                </a:tc>
                <a:tc>
                  <a:txBody>
                    <a:bodyPr/>
                    <a:lstStyle/>
                    <a:p>
                      <a:pPr marL="236220" indent="-171450">
                        <a:lnSpc>
                          <a:spcPct val="150000"/>
                        </a:lnSpc>
                        <a:spcAft>
                          <a:spcPts val="0"/>
                        </a:spcAft>
                        <a:buFont typeface="Arial" panose="020B0604020202020204" pitchFamily="34" charset="0"/>
                        <a:buChar char="•"/>
                      </a:pPr>
                      <a:r>
                        <a:rPr lang="en-US" sz="1000" dirty="0">
                          <a:solidFill>
                            <a:srgbClr val="00B0F0"/>
                          </a:solidFill>
                          <a:effectLst/>
                          <a:latin typeface="Arial" panose="020B0604020202020204" pitchFamily="34" charset="0"/>
                          <a:cs typeface="Arial" panose="020B0604020202020204" pitchFamily="34" charset="0"/>
                        </a:rPr>
                        <a:t>Engages and encourages multiple input and ideas to develop sound judgements and </a:t>
                      </a:r>
                      <a:r>
                        <a:rPr lang="en-US" sz="1000" dirty="0" err="1">
                          <a:solidFill>
                            <a:srgbClr val="00B0F0"/>
                          </a:solidFill>
                          <a:effectLst/>
                          <a:latin typeface="Arial" panose="020B0604020202020204" pitchFamily="34" charset="0"/>
                          <a:cs typeface="Arial" panose="020B0604020202020204" pitchFamily="34" charset="0"/>
                        </a:rPr>
                        <a:t>prioritise</a:t>
                      </a:r>
                      <a:r>
                        <a:rPr lang="en-US" sz="1000" dirty="0">
                          <a:solidFill>
                            <a:srgbClr val="00B0F0"/>
                          </a:solidFill>
                          <a:effectLst/>
                          <a:latin typeface="Arial" panose="020B0604020202020204" pitchFamily="34" charset="0"/>
                          <a:cs typeface="Arial" panose="020B0604020202020204" pitchFamily="34" charset="0"/>
                        </a:rPr>
                        <a:t> patient experience and outcomes.</a:t>
                      </a: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000" dirty="0">
                          <a:solidFill>
                            <a:srgbClr val="00B0F0"/>
                          </a:solidFill>
                          <a:effectLst/>
                          <a:latin typeface="Arial" panose="020B0604020202020204" pitchFamily="34" charset="0"/>
                          <a:cs typeface="Arial" panose="020B0604020202020204" pitchFamily="34" charset="0"/>
                        </a:rPr>
                        <a:t>Manages performance and suboptimal outcomes and creates</a:t>
                      </a:r>
                      <a:r>
                        <a:rPr lang="en-US" sz="1000" spc="-5" dirty="0">
                          <a:solidFill>
                            <a:srgbClr val="00B0F0"/>
                          </a:solidFill>
                          <a:effectLst/>
                          <a:latin typeface="Arial" panose="020B0604020202020204" pitchFamily="34" charset="0"/>
                          <a:cs typeface="Arial" panose="020B0604020202020204" pitchFamily="34" charset="0"/>
                        </a:rPr>
                        <a:t> an environment where clinical and operational excellence is sustained.</a:t>
                      </a: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spc="-5" dirty="0">
                          <a:solidFill>
                            <a:srgbClr val="00B0F0"/>
                          </a:solidFill>
                          <a:effectLst/>
                          <a:latin typeface="Arial" panose="020B0604020202020204" pitchFamily="34" charset="0"/>
                          <a:cs typeface="Arial" panose="020B0604020202020204" pitchFamily="34" charset="0"/>
                        </a:rPr>
                        <a:t>Manages delivery of quality improvement plans and outcomes, budgetary and business plans.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35190529"/>
                  </a:ext>
                </a:extLst>
              </a:tr>
              <a:tr h="565850">
                <a:tc>
                  <a:txBody>
                    <a:bodyPr/>
                    <a:lstStyle/>
                    <a:p>
                      <a:r>
                        <a:rPr lang="en-GB" sz="1200" b="1" dirty="0">
                          <a:solidFill>
                            <a:schemeClr val="bg1"/>
                          </a:solidFill>
                          <a:latin typeface="Arial" panose="020B0604020202020204" pitchFamily="34" charset="0"/>
                          <a:cs typeface="Arial" panose="020B0604020202020204" pitchFamily="34" charset="0"/>
                        </a:rPr>
                        <a:t>System collaboration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66E8C"/>
                    </a:solidFill>
                  </a:tcPr>
                </a:tc>
                <a:tc>
                  <a:txBody>
                    <a:bodyPr/>
                    <a:lstStyle/>
                    <a:p>
                      <a:pPr marL="236220" indent="-171450">
                        <a:lnSpc>
                          <a:spcPct val="150000"/>
                        </a:lnSpc>
                        <a:spcAft>
                          <a:spcPts val="0"/>
                        </a:spcAft>
                        <a:buFont typeface="Arial" panose="020B0604020202020204" pitchFamily="34" charset="0"/>
                        <a:buChar char="•"/>
                      </a:pPr>
                      <a:r>
                        <a:rPr lang="en-US" sz="1000" spc="-5" dirty="0">
                          <a:solidFill>
                            <a:srgbClr val="566E8C"/>
                          </a:solidFill>
                          <a:effectLst/>
                          <a:latin typeface="Arial" panose="020B0604020202020204" pitchFamily="34" charset="0"/>
                          <a:cs typeface="Arial" panose="020B0604020202020204" pitchFamily="34" charset="0"/>
                        </a:rPr>
                        <a:t>Actively engages diverse range of s</a:t>
                      </a:r>
                      <a:r>
                        <a:rPr lang="en-US" sz="1000" dirty="0">
                          <a:solidFill>
                            <a:srgbClr val="566E8C"/>
                          </a:solidFill>
                          <a:effectLst/>
                          <a:latin typeface="Arial" panose="020B0604020202020204" pitchFamily="34" charset="0"/>
                          <a:cs typeface="Arial" panose="020B0604020202020204" pitchFamily="34" charset="0"/>
                        </a:rPr>
                        <a:t>ta</a:t>
                      </a:r>
                      <a:r>
                        <a:rPr lang="en-US" sz="1000" spc="15" dirty="0">
                          <a:solidFill>
                            <a:srgbClr val="566E8C"/>
                          </a:solidFill>
                          <a:effectLst/>
                          <a:latin typeface="Arial" panose="020B0604020202020204" pitchFamily="34" charset="0"/>
                          <a:cs typeface="Arial" panose="020B0604020202020204" pitchFamily="34" charset="0"/>
                        </a:rPr>
                        <a:t>k</a:t>
                      </a:r>
                      <a:r>
                        <a:rPr lang="en-US" sz="1000" dirty="0">
                          <a:solidFill>
                            <a:srgbClr val="566E8C"/>
                          </a:solidFill>
                          <a:effectLst/>
                          <a:latin typeface="Arial" panose="020B0604020202020204" pitchFamily="34" charset="0"/>
                          <a:cs typeface="Arial" panose="020B0604020202020204" pitchFamily="34" charset="0"/>
                        </a:rPr>
                        <a:t>e</a:t>
                      </a:r>
                      <a:r>
                        <a:rPr lang="en-US" sz="1000" spc="-5" dirty="0">
                          <a:solidFill>
                            <a:srgbClr val="566E8C"/>
                          </a:solidFill>
                          <a:effectLst/>
                          <a:latin typeface="Arial" panose="020B0604020202020204" pitchFamily="34" charset="0"/>
                          <a:cs typeface="Arial" panose="020B0604020202020204" pitchFamily="34" charset="0"/>
                        </a:rPr>
                        <a:t>h</a:t>
                      </a:r>
                      <a:r>
                        <a:rPr lang="en-US" sz="1000" dirty="0">
                          <a:solidFill>
                            <a:srgbClr val="566E8C"/>
                          </a:solidFill>
                          <a:effectLst/>
                          <a:latin typeface="Arial" panose="020B0604020202020204" pitchFamily="34" charset="0"/>
                          <a:cs typeface="Arial" panose="020B0604020202020204" pitchFamily="34" charset="0"/>
                        </a:rPr>
                        <a:t>o</a:t>
                      </a:r>
                      <a:r>
                        <a:rPr lang="en-US" sz="1000" spc="5" dirty="0">
                          <a:solidFill>
                            <a:srgbClr val="566E8C"/>
                          </a:solidFill>
                          <a:effectLst/>
                          <a:latin typeface="Arial" panose="020B0604020202020204" pitchFamily="34" charset="0"/>
                          <a:cs typeface="Arial" panose="020B0604020202020204" pitchFamily="34" charset="0"/>
                        </a:rPr>
                        <a:t>l</a:t>
                      </a:r>
                      <a:r>
                        <a:rPr lang="en-US" sz="1000" dirty="0">
                          <a:solidFill>
                            <a:srgbClr val="566E8C"/>
                          </a:solidFill>
                          <a:effectLst/>
                          <a:latin typeface="Arial" panose="020B0604020202020204" pitchFamily="34" charset="0"/>
                          <a:cs typeface="Arial" panose="020B0604020202020204" pitchFamily="34" charset="0"/>
                        </a:rPr>
                        <a:t>d</a:t>
                      </a:r>
                      <a:r>
                        <a:rPr lang="en-US" sz="1000" spc="-5" dirty="0">
                          <a:solidFill>
                            <a:srgbClr val="566E8C"/>
                          </a:solidFill>
                          <a:effectLst/>
                          <a:latin typeface="Arial" panose="020B0604020202020204" pitchFamily="34" charset="0"/>
                          <a:cs typeface="Arial" panose="020B0604020202020204" pitchFamily="34" charset="0"/>
                        </a:rPr>
                        <a:t>e</a:t>
                      </a:r>
                      <a:r>
                        <a:rPr lang="en-US" sz="1000" dirty="0">
                          <a:solidFill>
                            <a:srgbClr val="566E8C"/>
                          </a:solidFill>
                          <a:effectLst/>
                          <a:latin typeface="Arial" panose="020B0604020202020204" pitchFamily="34" charset="0"/>
                          <a:cs typeface="Arial" panose="020B0604020202020204" pitchFamily="34" charset="0"/>
                        </a:rPr>
                        <a:t>rs to build </a:t>
                      </a:r>
                      <a:r>
                        <a:rPr lang="en-US" sz="1000" spc="5" dirty="0">
                          <a:solidFill>
                            <a:srgbClr val="566E8C"/>
                          </a:solidFill>
                          <a:effectLst/>
                          <a:latin typeface="Arial" panose="020B0604020202020204" pitchFamily="34" charset="0"/>
                          <a:cs typeface="Arial" panose="020B0604020202020204" pitchFamily="34" charset="0"/>
                        </a:rPr>
                        <a:t>c</a:t>
                      </a:r>
                      <a:r>
                        <a:rPr lang="en-US" sz="1000" dirty="0">
                          <a:solidFill>
                            <a:srgbClr val="566E8C"/>
                          </a:solidFill>
                          <a:effectLst/>
                          <a:latin typeface="Arial" panose="020B0604020202020204" pitchFamily="34" charset="0"/>
                          <a:cs typeface="Arial" panose="020B0604020202020204" pitchFamily="34" charset="0"/>
                        </a:rPr>
                        <a:t>o</a:t>
                      </a:r>
                      <a:r>
                        <a:rPr lang="en-US" sz="1000" spc="5" dirty="0">
                          <a:solidFill>
                            <a:srgbClr val="566E8C"/>
                          </a:solidFill>
                          <a:effectLst/>
                          <a:latin typeface="Arial" panose="020B0604020202020204" pitchFamily="34" charset="0"/>
                          <a:cs typeface="Arial" panose="020B0604020202020204" pitchFamily="34" charset="0"/>
                        </a:rPr>
                        <a:t>l</a:t>
                      </a:r>
                      <a:r>
                        <a:rPr lang="en-US" sz="1000" spc="-5" dirty="0">
                          <a:solidFill>
                            <a:srgbClr val="566E8C"/>
                          </a:solidFill>
                          <a:effectLst/>
                          <a:latin typeface="Arial" panose="020B0604020202020204" pitchFamily="34" charset="0"/>
                          <a:cs typeface="Arial" panose="020B0604020202020204" pitchFamily="34" charset="0"/>
                        </a:rPr>
                        <a:t>l</a:t>
                      </a:r>
                      <a:r>
                        <a:rPr lang="en-US" sz="1000" spc="10" dirty="0">
                          <a:solidFill>
                            <a:srgbClr val="566E8C"/>
                          </a:solidFill>
                          <a:effectLst/>
                          <a:latin typeface="Arial" panose="020B0604020202020204" pitchFamily="34" charset="0"/>
                          <a:cs typeface="Arial" panose="020B0604020202020204" pitchFamily="34" charset="0"/>
                        </a:rPr>
                        <a:t>a</a:t>
                      </a:r>
                      <a:r>
                        <a:rPr lang="en-US" sz="1000" dirty="0">
                          <a:solidFill>
                            <a:srgbClr val="566E8C"/>
                          </a:solidFill>
                          <a:effectLst/>
                          <a:latin typeface="Arial" panose="020B0604020202020204" pitchFamily="34" charset="0"/>
                          <a:cs typeface="Arial" panose="020B0604020202020204" pitchFamily="34" charset="0"/>
                        </a:rPr>
                        <a:t>b</a:t>
                      </a:r>
                      <a:r>
                        <a:rPr lang="en-US" sz="1000" spc="-5" dirty="0">
                          <a:solidFill>
                            <a:srgbClr val="566E8C"/>
                          </a:solidFill>
                          <a:effectLst/>
                          <a:latin typeface="Arial" panose="020B0604020202020204" pitchFamily="34" charset="0"/>
                          <a:cs typeface="Arial" panose="020B0604020202020204" pitchFamily="34" charset="0"/>
                        </a:rPr>
                        <a:t>o</a:t>
                      </a:r>
                      <a:r>
                        <a:rPr lang="en-US" sz="1000" spc="5" dirty="0">
                          <a:solidFill>
                            <a:srgbClr val="566E8C"/>
                          </a:solidFill>
                          <a:effectLst/>
                          <a:latin typeface="Arial" panose="020B0604020202020204" pitchFamily="34" charset="0"/>
                          <a:cs typeface="Arial" panose="020B0604020202020204" pitchFamily="34" charset="0"/>
                        </a:rPr>
                        <a:t>r</a:t>
                      </a:r>
                      <a:r>
                        <a:rPr lang="en-US" sz="1000" dirty="0">
                          <a:solidFill>
                            <a:srgbClr val="566E8C"/>
                          </a:solidFill>
                          <a:effectLst/>
                          <a:latin typeface="Arial" panose="020B0604020202020204" pitchFamily="34" charset="0"/>
                          <a:cs typeface="Arial" panose="020B0604020202020204" pitchFamily="34" charset="0"/>
                        </a:rPr>
                        <a:t>a</a:t>
                      </a:r>
                      <a:r>
                        <a:rPr lang="en-US" sz="1000" spc="10" dirty="0">
                          <a:solidFill>
                            <a:srgbClr val="566E8C"/>
                          </a:solidFill>
                          <a:effectLst/>
                          <a:latin typeface="Arial" panose="020B0604020202020204" pitchFamily="34" charset="0"/>
                          <a:cs typeface="Arial" panose="020B0604020202020204" pitchFamily="34" charset="0"/>
                        </a:rPr>
                        <a:t>t</a:t>
                      </a:r>
                      <a:r>
                        <a:rPr lang="en-US" sz="1000" spc="-5" dirty="0">
                          <a:solidFill>
                            <a:srgbClr val="566E8C"/>
                          </a:solidFill>
                          <a:effectLst/>
                          <a:latin typeface="Arial" panose="020B0604020202020204" pitchFamily="34" charset="0"/>
                          <a:cs typeface="Arial" panose="020B0604020202020204" pitchFamily="34" charset="0"/>
                        </a:rPr>
                        <a:t>i</a:t>
                      </a:r>
                      <a:r>
                        <a:rPr lang="en-US" sz="1000" spc="10" dirty="0">
                          <a:solidFill>
                            <a:srgbClr val="566E8C"/>
                          </a:solidFill>
                          <a:effectLst/>
                          <a:latin typeface="Arial" panose="020B0604020202020204" pitchFamily="34" charset="0"/>
                          <a:cs typeface="Arial" panose="020B0604020202020204" pitchFamily="34" charset="0"/>
                        </a:rPr>
                        <a:t>o</a:t>
                      </a:r>
                      <a:r>
                        <a:rPr lang="en-US" sz="1000" dirty="0">
                          <a:solidFill>
                            <a:srgbClr val="566E8C"/>
                          </a:solidFill>
                          <a:effectLst/>
                          <a:latin typeface="Arial" panose="020B0604020202020204" pitchFamily="34" charset="0"/>
                          <a:cs typeface="Arial" panose="020B0604020202020204" pitchFamily="34" charset="0"/>
                        </a:rPr>
                        <a:t>n and whole-system thinking.</a:t>
                      </a:r>
                      <a:endParaRPr lang="en-GB" sz="1000" dirty="0">
                        <a:solidFill>
                          <a:srgbClr val="566E8C"/>
                        </a:solidFill>
                        <a:effectLst/>
                        <a:latin typeface="Arial" panose="020B0604020202020204" pitchFamily="34" charset="0"/>
                        <a:cs typeface="Arial" panose="020B0604020202020204" pitchFamily="34" charset="0"/>
                      </a:endParaRP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sz="1000" spc="-5" dirty="0">
                          <a:solidFill>
                            <a:srgbClr val="566E8C"/>
                          </a:solidFill>
                          <a:effectLst/>
                          <a:latin typeface="Arial" panose="020B0604020202020204" pitchFamily="34" charset="0"/>
                          <a:cs typeface="Arial" panose="020B0604020202020204" pitchFamily="34" charset="0"/>
                        </a:rPr>
                        <a:t>Actively seeks and includes diverse patient and public opinion to inform system thinking and strategy and manage system level risks.</a:t>
                      </a: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US" sz="1000" spc="-5" dirty="0">
                        <a:solidFill>
                          <a:srgbClr val="566E8C"/>
                        </a:solidFill>
                        <a:effectLst/>
                        <a:latin typeface="Arial" panose="020B0604020202020204" pitchFamily="34" charset="0"/>
                        <a:cs typeface="Arial" panose="020B0604020202020204" pitchFamily="34" charset="0"/>
                      </a:endParaRP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endParaRPr lang="en-US" sz="1000" spc="-5" dirty="0">
                        <a:solidFill>
                          <a:srgbClr val="566E8C"/>
                        </a:solidFill>
                        <a:effectLst/>
                        <a:latin typeface="Arial" panose="020B060402020202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965607289"/>
                  </a:ext>
                </a:extLst>
              </a:tr>
              <a:tr h="663121">
                <a:tc>
                  <a:txBody>
                    <a:bodyPr/>
                    <a:lstStyle/>
                    <a:p>
                      <a:r>
                        <a:rPr lang="en-GB" sz="1200" b="1" dirty="0">
                          <a:solidFill>
                            <a:schemeClr val="bg1"/>
                          </a:solidFill>
                          <a:latin typeface="Arial" panose="020B0604020202020204" pitchFamily="34" charset="0"/>
                          <a:cs typeface="Arial" panose="020B0604020202020204" pitchFamily="34" charset="0"/>
                        </a:rPr>
                        <a:t>Social justice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000" dirty="0">
                          <a:solidFill>
                            <a:srgbClr val="566E8C"/>
                          </a:solidFill>
                          <a:effectLst/>
                          <a:latin typeface="Arial" panose="020B0604020202020204" pitchFamily="34" charset="0"/>
                          <a:ea typeface="+mj-ea"/>
                          <a:cs typeface="Arial" panose="020B0604020202020204" pitchFamily="34" charset="0"/>
                        </a:rPr>
                        <a:t>Holds self and others to account for the impact actions taken to reduce inequalities and improve diversity and inclusion.</a:t>
                      </a:r>
                    </a:p>
                    <a:p>
                      <a:pPr marL="236220" marR="0" lvl="0" indent="-171450"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GB" sz="1000" dirty="0">
                          <a:solidFill>
                            <a:srgbClr val="566E8C"/>
                          </a:solidFill>
                          <a:effectLst/>
                          <a:latin typeface="Arial" panose="020B0604020202020204" pitchFamily="34" charset="0"/>
                          <a:ea typeface="+mj-ea"/>
                          <a:cs typeface="Arial" panose="020B0604020202020204" pitchFamily="34" charset="0"/>
                        </a:rPr>
                        <a:t>Takes action and makes decisions that lead to reduction of health inequalities.</a:t>
                      </a: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8570299"/>
                  </a:ext>
                </a:extLst>
              </a:tr>
            </a:tbl>
          </a:graphicData>
        </a:graphic>
      </p:graphicFrame>
    </p:spTree>
    <p:extLst>
      <p:ext uri="{BB962C8B-B14F-4D97-AF65-F5344CB8AC3E}">
        <p14:creationId xmlns:p14="http://schemas.microsoft.com/office/powerpoint/2010/main" val="27631131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0692C-5A05-4F8B-B64C-72B5C9F01E56}"/>
              </a:ext>
            </a:extLst>
          </p:cNvPr>
          <p:cNvSpPr>
            <a:spLocks noGrp="1"/>
          </p:cNvSpPr>
          <p:nvPr>
            <p:ph type="title"/>
          </p:nvPr>
        </p:nvSpPr>
        <p:spPr>
          <a:xfrm>
            <a:off x="942392" y="191295"/>
            <a:ext cx="10641498" cy="611649"/>
          </a:xfrm>
        </p:spPr>
        <p:txBody>
          <a:bodyPr>
            <a:normAutofit fontScale="90000"/>
          </a:bodyPr>
          <a:lstStyle/>
          <a:p>
            <a:r>
              <a:rPr lang="en-GB" sz="2400" dirty="0"/>
              <a:t>REFLECTIONS / DEVELOPMENT NOTES</a:t>
            </a:r>
            <a:br>
              <a:rPr lang="en-GB" sz="2400" dirty="0"/>
            </a:br>
            <a:r>
              <a:rPr lang="en-GB" sz="1600" i="1" dirty="0"/>
              <a:t>Thinking about the evidence you have provided above, what is </a:t>
            </a:r>
            <a:r>
              <a:rPr lang="en-US" sz="1600" i="1" dirty="0"/>
              <a:t>your depth of understanding and level of awareness of </a:t>
            </a:r>
            <a:br>
              <a:rPr lang="en-US" sz="1600" i="1" dirty="0"/>
            </a:br>
            <a:r>
              <a:rPr lang="en-US" sz="1600" i="1" dirty="0"/>
              <a:t>each of the areas below and how often do you demonstrate or engage in these attitudes, actions and behaviours</a:t>
            </a:r>
            <a:endParaRPr lang="en-GB" sz="1600" i="1" dirty="0"/>
          </a:p>
        </p:txBody>
      </p:sp>
      <p:graphicFrame>
        <p:nvGraphicFramePr>
          <p:cNvPr id="6" name="Table 6">
            <a:extLst>
              <a:ext uri="{FF2B5EF4-FFF2-40B4-BE49-F238E27FC236}">
                <a16:creationId xmlns:a16="http://schemas.microsoft.com/office/drawing/2014/main" id="{43285E67-8F57-4ABB-A550-2A3471873F33}"/>
              </a:ext>
            </a:extLst>
          </p:cNvPr>
          <p:cNvGraphicFramePr>
            <a:graphicFrameLocks noGrp="1"/>
          </p:cNvGraphicFramePr>
          <p:nvPr>
            <p:extLst>
              <p:ext uri="{D42A27DB-BD31-4B8C-83A1-F6EECF244321}">
                <p14:modId xmlns:p14="http://schemas.microsoft.com/office/powerpoint/2010/main" val="3612436700"/>
              </p:ext>
            </p:extLst>
          </p:nvPr>
        </p:nvGraphicFramePr>
        <p:xfrm>
          <a:off x="942392" y="990500"/>
          <a:ext cx="9987921" cy="5750735"/>
        </p:xfrm>
        <a:graphic>
          <a:graphicData uri="http://schemas.openxmlformats.org/drawingml/2006/table">
            <a:tbl>
              <a:tblPr firstRow="1" bandRow="1">
                <a:tableStyleId>{5C22544A-7EE6-4342-B048-85BDC9FD1C3A}</a:tableStyleId>
              </a:tblPr>
              <a:tblGrid>
                <a:gridCol w="2484054">
                  <a:extLst>
                    <a:ext uri="{9D8B030D-6E8A-4147-A177-3AD203B41FA5}">
                      <a16:colId xmlns:a16="http://schemas.microsoft.com/office/drawing/2014/main" val="2384972483"/>
                    </a:ext>
                  </a:extLst>
                </a:gridCol>
                <a:gridCol w="2501289">
                  <a:extLst>
                    <a:ext uri="{9D8B030D-6E8A-4147-A177-3AD203B41FA5}">
                      <a16:colId xmlns:a16="http://schemas.microsoft.com/office/drawing/2014/main" val="3638407164"/>
                    </a:ext>
                  </a:extLst>
                </a:gridCol>
                <a:gridCol w="2501289">
                  <a:extLst>
                    <a:ext uri="{9D8B030D-6E8A-4147-A177-3AD203B41FA5}">
                      <a16:colId xmlns:a16="http://schemas.microsoft.com/office/drawing/2014/main" val="3759809918"/>
                    </a:ext>
                  </a:extLst>
                </a:gridCol>
                <a:gridCol w="2501289">
                  <a:extLst>
                    <a:ext uri="{9D8B030D-6E8A-4147-A177-3AD203B41FA5}">
                      <a16:colId xmlns:a16="http://schemas.microsoft.com/office/drawing/2014/main" val="2908811505"/>
                    </a:ext>
                  </a:extLst>
                </a:gridCol>
              </a:tblGrid>
              <a:tr h="486498">
                <a:tc>
                  <a:txBody>
                    <a:bodyPr/>
                    <a:lstStyle/>
                    <a:p>
                      <a:pPr algn="ctr"/>
                      <a:r>
                        <a:rPr lang="en-GB" sz="1200" b="1" kern="1200" dirty="0">
                          <a:solidFill>
                            <a:schemeClr val="bg1"/>
                          </a:solidFill>
                          <a:latin typeface="Arial" panose="020B0604020202020204" pitchFamily="34" charset="0"/>
                          <a:ea typeface="+mn-ea"/>
                          <a:cs typeface="Arial" panose="020B0604020202020204" pitchFamily="34" charset="0"/>
                        </a:rPr>
                        <a:t>SELF AWARENESS &amp; LEADERSHIP STYLE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latin typeface="Arial" panose="020B0604020202020204" pitchFamily="34" charset="0"/>
                          <a:ea typeface="+mn-ea"/>
                          <a:cs typeface="Arial" panose="020B0604020202020204" pitchFamily="34" charset="0"/>
                        </a:rPr>
                        <a:t>LIVED EXPERIENCE LEADERSHIP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GB" sz="1200" b="1" kern="1200" dirty="0">
                          <a:solidFill>
                            <a:schemeClr val="bg1"/>
                          </a:solidFill>
                          <a:latin typeface="Arial" panose="020B0604020202020204" pitchFamily="34" charset="0"/>
                          <a:ea typeface="+mn-ea"/>
                          <a:cs typeface="Arial" panose="020B0604020202020204" pitchFamily="34" charset="0"/>
                        </a:rPr>
                        <a:t>SOCIAL JUSTICE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latin typeface="Arial" panose="020B0604020202020204" pitchFamily="34" charset="0"/>
                          <a:ea typeface="+mn-ea"/>
                          <a:cs typeface="Arial" panose="020B0604020202020204" pitchFamily="34" charset="0"/>
                        </a:rPr>
                        <a:t>STRATEGY DEVELOPMENT</a:t>
                      </a: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517990133"/>
                  </a:ext>
                </a:extLst>
              </a:tr>
              <a:tr h="1434720">
                <a:tc>
                  <a:txBody>
                    <a:bodyPr/>
                    <a:lstStyle/>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45914520"/>
                  </a:ext>
                </a:extLst>
              </a:tr>
              <a:tr h="44229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latin typeface="Arial" panose="020B0604020202020204" pitchFamily="34" charset="0"/>
                          <a:ea typeface="+mn-ea"/>
                          <a:cs typeface="Arial" panose="020B0604020202020204" pitchFamily="34" charset="0"/>
                        </a:rPr>
                        <a:t>PERSON CENTRED CULTURE</a:t>
                      </a: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GB" sz="1200" b="1" kern="1200" dirty="0">
                          <a:solidFill>
                            <a:schemeClr val="bg1"/>
                          </a:solidFill>
                          <a:latin typeface="Arial" panose="020B0604020202020204" pitchFamily="34" charset="0"/>
                          <a:ea typeface="+mn-ea"/>
                          <a:cs typeface="Arial" panose="020B0604020202020204" pitchFamily="34" charset="0"/>
                        </a:rPr>
                        <a:t>GOVERNANCE AND HOLDING TO ACCOUNT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GB" sz="1200" b="1" kern="1200" dirty="0">
                          <a:solidFill>
                            <a:schemeClr val="bg1"/>
                          </a:solidFill>
                          <a:latin typeface="Arial" panose="020B0604020202020204" pitchFamily="34" charset="0"/>
                          <a:ea typeface="+mn-ea"/>
                          <a:cs typeface="Arial" panose="020B0604020202020204" pitchFamily="34" charset="0"/>
                        </a:rPr>
                        <a:t>FOCUSES ON OUTCOMES</a:t>
                      </a: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a:txBody>
                    <a:bodyPr/>
                    <a:lstStyle/>
                    <a:p>
                      <a:pPr algn="ctr"/>
                      <a:r>
                        <a:rPr lang="en-GB" sz="1200" b="1" kern="1200" dirty="0">
                          <a:solidFill>
                            <a:schemeClr val="bg1"/>
                          </a:solidFill>
                          <a:latin typeface="Arial" panose="020B0604020202020204" pitchFamily="34" charset="0"/>
                          <a:ea typeface="+mn-ea"/>
                          <a:cs typeface="Arial" panose="020B0604020202020204" pitchFamily="34" charset="0"/>
                        </a:rPr>
                        <a:t>SYSTEM COLLABORATION</a:t>
                      </a:r>
                    </a:p>
                    <a:p>
                      <a:pPr algn="ctr"/>
                      <a:endParaRPr lang="en-GB" sz="1200" b="1" kern="1200" dirty="0">
                        <a:solidFill>
                          <a:schemeClr val="bg1"/>
                        </a:solidFill>
                        <a:latin typeface="Arial" panose="020B0604020202020204" pitchFamily="34" charset="0"/>
                        <a:ea typeface="+mn-ea"/>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extLst>
                  <a:ext uri="{0D108BD9-81ED-4DB2-BD59-A6C34878D82A}">
                    <a16:rowId xmlns:a16="http://schemas.microsoft.com/office/drawing/2014/main" val="199339134"/>
                  </a:ext>
                </a:extLst>
              </a:tr>
              <a:tr h="1543517">
                <a:tc>
                  <a:txBody>
                    <a:bodyPr/>
                    <a:lstStyle/>
                    <a:p>
                      <a:endParaRPr lang="en-GB" sz="1200" dirty="0"/>
                    </a:p>
                    <a:p>
                      <a:endParaRPr lang="en-GB" sz="1200" dirty="0"/>
                    </a:p>
                    <a:p>
                      <a:endParaRPr lang="en-GB" sz="1200" dirty="0"/>
                    </a:p>
                    <a:p>
                      <a:endParaRPr lang="en-GB" sz="1200" dirty="0"/>
                    </a:p>
                    <a:p>
                      <a:endParaRPr lang="en-GB" sz="1200" dirty="0"/>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57347997"/>
                  </a:ext>
                </a:extLst>
              </a:tr>
              <a:tr h="442294">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1" kern="1200" dirty="0">
                          <a:solidFill>
                            <a:schemeClr val="bg1"/>
                          </a:solidFill>
                          <a:latin typeface="Arial" panose="020B0604020202020204" pitchFamily="34" charset="0"/>
                          <a:ea typeface="+mn-ea"/>
                          <a:cs typeface="Arial" panose="020B0604020202020204" pitchFamily="34" charset="0"/>
                        </a:rPr>
                        <a:t>ASPIRATIONS</a:t>
                      </a:r>
                    </a:p>
                    <a:p>
                      <a:pPr marL="0" marR="0" lvl="0" indent="0" algn="ctr" defTabSz="914400" rtl="0" eaLnBrk="1" fontAlgn="auto" latinLnBrk="0" hangingPunct="1">
                        <a:lnSpc>
                          <a:spcPct val="100000"/>
                        </a:lnSpc>
                        <a:spcBef>
                          <a:spcPts val="0"/>
                        </a:spcBef>
                        <a:spcAft>
                          <a:spcPts val="0"/>
                        </a:spcAft>
                        <a:buClrTx/>
                        <a:buSzTx/>
                        <a:buFontTx/>
                        <a:buNone/>
                        <a:tabLst/>
                        <a:defRPr/>
                      </a:pPr>
                      <a:r>
                        <a:rPr lang="en-GB" sz="1200" b="0" i="1" kern="1200" dirty="0">
                          <a:solidFill>
                            <a:schemeClr val="bg1"/>
                          </a:solidFill>
                          <a:latin typeface="Arial" panose="020B0604020202020204" pitchFamily="34" charset="0"/>
                          <a:ea typeface="+mn-ea"/>
                          <a:cs typeface="Arial" panose="020B0604020202020204" pitchFamily="34" charset="0"/>
                        </a:rPr>
                        <a:t>Record your motivation for entering the EDP scheme, your career aspirations and anticipated 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c hMerge="1">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0215141"/>
                  </a:ext>
                </a:extLst>
              </a:tr>
              <a:tr h="1326882">
                <a:tc gridSpan="4">
                  <a:txBody>
                    <a:bodyPr/>
                    <a:lstStyle/>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a:p>
                  </a:txBody>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602486267"/>
                  </a:ext>
                </a:extLst>
              </a:tr>
            </a:tbl>
          </a:graphicData>
        </a:graphic>
      </p:graphicFrame>
    </p:spTree>
    <p:extLst>
      <p:ext uri="{BB962C8B-B14F-4D97-AF65-F5344CB8AC3E}">
        <p14:creationId xmlns:p14="http://schemas.microsoft.com/office/powerpoint/2010/main" val="1975561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6">
            <a:extLst>
              <a:ext uri="{FF2B5EF4-FFF2-40B4-BE49-F238E27FC236}">
                <a16:creationId xmlns:a16="http://schemas.microsoft.com/office/drawing/2014/main" id="{321EE473-D89D-485D-8CC0-09BB06A5770A}"/>
              </a:ext>
            </a:extLst>
          </p:cNvPr>
          <p:cNvGraphicFramePr>
            <a:graphicFrameLocks noGrp="1"/>
          </p:cNvGraphicFramePr>
          <p:nvPr>
            <p:extLst>
              <p:ext uri="{D42A27DB-BD31-4B8C-83A1-F6EECF244321}">
                <p14:modId xmlns:p14="http://schemas.microsoft.com/office/powerpoint/2010/main" val="83387802"/>
              </p:ext>
            </p:extLst>
          </p:nvPr>
        </p:nvGraphicFramePr>
        <p:xfrm>
          <a:off x="1191407" y="988218"/>
          <a:ext cx="9960014" cy="5429927"/>
        </p:xfrm>
        <a:graphic>
          <a:graphicData uri="http://schemas.openxmlformats.org/drawingml/2006/table">
            <a:tbl>
              <a:tblPr firstRow="1" bandRow="1">
                <a:tableStyleId>{69012ECD-51FC-41F1-AA8D-1B2483CD663E}</a:tableStyleId>
              </a:tblPr>
              <a:tblGrid>
                <a:gridCol w="4093578">
                  <a:extLst>
                    <a:ext uri="{9D8B030D-6E8A-4147-A177-3AD203B41FA5}">
                      <a16:colId xmlns:a16="http://schemas.microsoft.com/office/drawing/2014/main" val="2459464727"/>
                    </a:ext>
                  </a:extLst>
                </a:gridCol>
                <a:gridCol w="5866436">
                  <a:extLst>
                    <a:ext uri="{9D8B030D-6E8A-4147-A177-3AD203B41FA5}">
                      <a16:colId xmlns:a16="http://schemas.microsoft.com/office/drawing/2014/main" val="1269173419"/>
                    </a:ext>
                  </a:extLst>
                </a:gridCol>
              </a:tblGrid>
              <a:tr h="413305">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a:r>
                        <a:rPr lang="en-GB" b="1" dirty="0">
                          <a:solidFill>
                            <a:schemeClr val="bg1"/>
                          </a:solidFill>
                        </a:rPr>
                        <a:t>STRENGTHS</a:t>
                      </a: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a:r>
                        <a:rPr lang="en-GB" b="1" dirty="0">
                          <a:solidFill>
                            <a:schemeClr val="bg1"/>
                          </a:solidFill>
                        </a:rPr>
                        <a:t>SPECIFIC EXAMPLES OF HOW YOU HAVE DEMONSTRATED THIS</a:t>
                      </a: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1731275952"/>
                  </a:ext>
                </a:extLst>
              </a:tr>
              <a:tr h="1223687">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3792876128"/>
                  </a:ext>
                </a:extLst>
              </a:tr>
              <a:tr h="964961">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2395551896"/>
                  </a:ext>
                </a:extLst>
              </a:tr>
              <a:tr h="787893">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897148139"/>
                  </a:ext>
                </a:extLst>
              </a:tr>
              <a:tr h="910838">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870199552"/>
                  </a:ext>
                </a:extLst>
              </a:tr>
            </a:tbl>
          </a:graphicData>
        </a:graphic>
      </p:graphicFrame>
    </p:spTree>
    <p:extLst>
      <p:ext uri="{BB962C8B-B14F-4D97-AF65-F5344CB8AC3E}">
        <p14:creationId xmlns:p14="http://schemas.microsoft.com/office/powerpoint/2010/main" val="4206811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E25564C-7A6B-42C4-91B5-F8DF8F204B04}"/>
              </a:ext>
            </a:extLst>
          </p:cNvPr>
          <p:cNvSpPr txBox="1"/>
          <p:nvPr/>
        </p:nvSpPr>
        <p:spPr>
          <a:xfrm>
            <a:off x="1426565" y="6379808"/>
            <a:ext cx="9651010" cy="338554"/>
          </a:xfrm>
          <a:prstGeom prst="rect">
            <a:avLst/>
          </a:prstGeom>
          <a:noFill/>
        </p:spPr>
        <p:txBody>
          <a:bodyPr wrap="square" rtlCol="0">
            <a:spAutoFit/>
          </a:bodyPr>
          <a:lstStyle/>
          <a:p>
            <a:r>
              <a:rPr lang="en-GB" sz="1600" i="1" dirty="0">
                <a:solidFill>
                  <a:srgbClr val="0070C0"/>
                </a:solidFill>
              </a:rPr>
              <a:t>You may wish to discuss your strengths and priority areas for development with your line manager and/or sponsor</a:t>
            </a:r>
          </a:p>
        </p:txBody>
      </p:sp>
      <p:graphicFrame>
        <p:nvGraphicFramePr>
          <p:cNvPr id="4" name="Table 6">
            <a:extLst>
              <a:ext uri="{FF2B5EF4-FFF2-40B4-BE49-F238E27FC236}">
                <a16:creationId xmlns:a16="http://schemas.microsoft.com/office/drawing/2014/main" id="{E7153D11-4A1E-4367-8D72-FED7FAFCFD35}"/>
              </a:ext>
            </a:extLst>
          </p:cNvPr>
          <p:cNvGraphicFramePr>
            <a:graphicFrameLocks noGrp="1"/>
          </p:cNvGraphicFramePr>
          <p:nvPr>
            <p:extLst>
              <p:ext uri="{D42A27DB-BD31-4B8C-83A1-F6EECF244321}">
                <p14:modId xmlns:p14="http://schemas.microsoft.com/office/powerpoint/2010/main" val="1959516020"/>
              </p:ext>
            </p:extLst>
          </p:nvPr>
        </p:nvGraphicFramePr>
        <p:xfrm>
          <a:off x="1191407" y="988219"/>
          <a:ext cx="9960014" cy="5469124"/>
        </p:xfrm>
        <a:graphic>
          <a:graphicData uri="http://schemas.openxmlformats.org/drawingml/2006/table">
            <a:tbl>
              <a:tblPr firstRow="1" bandRow="1">
                <a:tableStyleId>{69012ECD-51FC-41F1-AA8D-1B2483CD663E}</a:tableStyleId>
              </a:tblPr>
              <a:tblGrid>
                <a:gridCol w="4561398">
                  <a:extLst>
                    <a:ext uri="{9D8B030D-6E8A-4147-A177-3AD203B41FA5}">
                      <a16:colId xmlns:a16="http://schemas.microsoft.com/office/drawing/2014/main" val="2459464727"/>
                    </a:ext>
                  </a:extLst>
                </a:gridCol>
                <a:gridCol w="5398616">
                  <a:extLst>
                    <a:ext uri="{9D8B030D-6E8A-4147-A177-3AD203B41FA5}">
                      <a16:colId xmlns:a16="http://schemas.microsoft.com/office/drawing/2014/main" val="1269173419"/>
                    </a:ext>
                  </a:extLst>
                </a:gridCol>
              </a:tblGrid>
              <a:tr h="374109">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a:r>
                        <a:rPr lang="en-GB" b="1" dirty="0">
                          <a:solidFill>
                            <a:schemeClr val="bg1"/>
                          </a:solidFill>
                        </a:rPr>
                        <a:t>PRIORITY AREAS FOR DEVELOPMENT</a:t>
                      </a: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lvl1pPr marL="0" algn="l" defTabSz="914400" rtl="0" eaLnBrk="1" latinLnBrk="0" hangingPunct="1">
                        <a:defRPr sz="1800" kern="1200">
                          <a:solidFill>
                            <a:schemeClr val="tx1"/>
                          </a:solidFill>
                          <a:latin typeface="Arial" panose="020B0604020202020204"/>
                        </a:defRPr>
                      </a:lvl1pPr>
                      <a:lvl2pPr marL="457200" algn="l" defTabSz="914400" rtl="0" eaLnBrk="1" latinLnBrk="0" hangingPunct="1">
                        <a:defRPr sz="1800" kern="1200">
                          <a:solidFill>
                            <a:schemeClr val="tx1"/>
                          </a:solidFill>
                          <a:latin typeface="Arial" panose="020B0604020202020204"/>
                        </a:defRPr>
                      </a:lvl2pPr>
                      <a:lvl3pPr marL="914400" algn="l" defTabSz="914400" rtl="0" eaLnBrk="1" latinLnBrk="0" hangingPunct="1">
                        <a:defRPr sz="1800" kern="1200">
                          <a:solidFill>
                            <a:schemeClr val="tx1"/>
                          </a:solidFill>
                          <a:latin typeface="Arial" panose="020B0604020202020204"/>
                        </a:defRPr>
                      </a:lvl3pPr>
                      <a:lvl4pPr marL="1371600" algn="l" defTabSz="914400" rtl="0" eaLnBrk="1" latinLnBrk="0" hangingPunct="1">
                        <a:defRPr sz="1800" kern="1200">
                          <a:solidFill>
                            <a:schemeClr val="tx1"/>
                          </a:solidFill>
                          <a:latin typeface="Arial" panose="020B0604020202020204"/>
                        </a:defRPr>
                      </a:lvl4pPr>
                      <a:lvl5pPr marL="1828800" algn="l" defTabSz="914400" rtl="0" eaLnBrk="1" latinLnBrk="0" hangingPunct="1">
                        <a:defRPr sz="1800" kern="1200">
                          <a:solidFill>
                            <a:schemeClr val="tx1"/>
                          </a:solidFill>
                          <a:latin typeface="Arial" panose="020B0604020202020204"/>
                        </a:defRPr>
                      </a:lvl5pPr>
                      <a:lvl6pPr marL="2286000" algn="l" defTabSz="914400" rtl="0" eaLnBrk="1" latinLnBrk="0" hangingPunct="1">
                        <a:defRPr sz="1800" kern="1200">
                          <a:solidFill>
                            <a:schemeClr val="tx1"/>
                          </a:solidFill>
                          <a:latin typeface="Arial" panose="020B0604020202020204"/>
                        </a:defRPr>
                      </a:lvl6pPr>
                      <a:lvl7pPr marL="2743200" algn="l" defTabSz="914400" rtl="0" eaLnBrk="1" latinLnBrk="0" hangingPunct="1">
                        <a:defRPr sz="1800" kern="1200">
                          <a:solidFill>
                            <a:schemeClr val="tx1"/>
                          </a:solidFill>
                          <a:latin typeface="Arial" panose="020B0604020202020204"/>
                        </a:defRPr>
                      </a:lvl7pPr>
                      <a:lvl8pPr marL="3200400" algn="l" defTabSz="914400" rtl="0" eaLnBrk="1" latinLnBrk="0" hangingPunct="1">
                        <a:defRPr sz="1800" kern="1200">
                          <a:solidFill>
                            <a:schemeClr val="tx1"/>
                          </a:solidFill>
                          <a:latin typeface="Arial" panose="020B0604020202020204"/>
                        </a:defRPr>
                      </a:lvl8pPr>
                      <a:lvl9pPr marL="3657600" algn="l" defTabSz="914400" rtl="0" eaLnBrk="1" latinLnBrk="0" hangingPunct="1">
                        <a:defRPr sz="1800" kern="1200">
                          <a:solidFill>
                            <a:schemeClr val="tx1"/>
                          </a:solidFill>
                          <a:latin typeface="Arial" panose="020B0604020202020204"/>
                        </a:defRPr>
                      </a:lvl9pPr>
                    </a:lstStyle>
                    <a:p>
                      <a:pPr algn="ctr"/>
                      <a:r>
                        <a:rPr lang="en-GB" b="1" dirty="0">
                          <a:solidFill>
                            <a:schemeClr val="bg1"/>
                          </a:solidFill>
                        </a:rPr>
                        <a:t>SPECIFIC EXAMPLES OF HOW YOU HAVE DEMONSTRATED THIS</a:t>
                      </a:r>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1731275952"/>
                  </a:ext>
                </a:extLst>
              </a:tr>
              <a:tr h="1207261">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3792876128"/>
                  </a:ext>
                </a:extLst>
              </a:tr>
              <a:tr h="1207261">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2395551896"/>
                  </a:ext>
                </a:extLst>
              </a:tr>
              <a:tr h="1207261">
                <a:tc>
                  <a:txBody>
                    <a:bodyPr/>
                    <a:lstStyle/>
                    <a:p>
                      <a:endParaRPr lang="en-GB" dirty="0"/>
                    </a:p>
                    <a:p>
                      <a:endParaRPr lang="en-GB" dirty="0"/>
                    </a:p>
                    <a:p>
                      <a:endParaRPr lang="en-GB" dirty="0"/>
                    </a:p>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897148139"/>
                  </a:ext>
                </a:extLst>
              </a:tr>
              <a:tr h="1207261">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tc>
                  <a:txBody>
                    <a:bodyPr/>
                    <a:lstStyle/>
                    <a:p>
                      <a:endParaRPr lang="en-GB" dirty="0"/>
                    </a:p>
                  </a:txBody>
                  <a:tcPr>
                    <a:lnL w="12700" cap="flat" cmpd="sng" algn="ctr">
                      <a:solidFill>
                        <a:schemeClr val="accent1">
                          <a:lumMod val="75000"/>
                        </a:schemeClr>
                      </a:solidFill>
                      <a:prstDash val="solid"/>
                      <a:round/>
                      <a:headEnd type="none" w="med" len="med"/>
                      <a:tailEnd type="none" w="med" len="med"/>
                    </a:lnL>
                    <a:lnR w="12700" cap="flat" cmpd="sng" algn="ctr">
                      <a:solidFill>
                        <a:schemeClr val="accent1">
                          <a:lumMod val="75000"/>
                        </a:schemeClr>
                      </a:solidFill>
                      <a:prstDash val="solid"/>
                      <a:round/>
                      <a:headEnd type="none" w="med" len="med"/>
                      <a:tailEnd type="none" w="med" len="med"/>
                    </a:lnR>
                    <a:lnT w="12700" cap="flat" cmpd="sng" algn="ctr">
                      <a:solidFill>
                        <a:schemeClr val="accent1">
                          <a:lumMod val="75000"/>
                        </a:schemeClr>
                      </a:solidFill>
                      <a:prstDash val="solid"/>
                      <a:round/>
                      <a:headEnd type="none" w="med" len="med"/>
                      <a:tailEnd type="none" w="med" len="med"/>
                    </a:lnT>
                    <a:lnB w="12700" cap="flat" cmpd="sng" algn="ctr">
                      <a:solidFill>
                        <a:schemeClr val="accent1">
                          <a:lumMod val="75000"/>
                        </a:schemeClr>
                      </a:solidFill>
                      <a:prstDash val="solid"/>
                      <a:round/>
                      <a:headEnd type="none" w="med" len="med"/>
                      <a:tailEnd type="none" w="med" len="med"/>
                    </a:lnB>
                  </a:tcPr>
                </a:tc>
                <a:extLst>
                  <a:ext uri="{0D108BD9-81ED-4DB2-BD59-A6C34878D82A}">
                    <a16:rowId xmlns:a16="http://schemas.microsoft.com/office/drawing/2014/main" val="1582434458"/>
                  </a:ext>
                </a:extLst>
              </a:tr>
            </a:tbl>
          </a:graphicData>
        </a:graphic>
      </p:graphicFrame>
    </p:spTree>
    <p:extLst>
      <p:ext uri="{BB962C8B-B14F-4D97-AF65-F5344CB8AC3E}">
        <p14:creationId xmlns:p14="http://schemas.microsoft.com/office/powerpoint/2010/main" val="303287728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06CA7FD6C0C0041B50A6DBAB8221722" ma:contentTypeVersion="47" ma:contentTypeDescription="Create a new document." ma:contentTypeScope="" ma:versionID="3bd1336790a3ff8b2400e94f1ccd55cf">
  <xsd:schema xmlns:xsd="http://www.w3.org/2001/XMLSchema" xmlns:xs="http://www.w3.org/2001/XMLSchema" xmlns:p="http://schemas.microsoft.com/office/2006/metadata/properties" xmlns:ns1="http://schemas.microsoft.com/sharepoint/v3" xmlns:ns2="ebd64cbd-6cf5-435c-bd4a-b8fc9bc14ad4" xmlns:ns3="7bcc5c2a-9863-49d2-a1d8-9cd214b904f7" targetNamespace="http://schemas.microsoft.com/office/2006/metadata/properties" ma:root="true" ma:fieldsID="ee73586a46f1f6f8a53501c78a8babd2" ns1:_="" ns2:_="" ns3:_="">
    <xsd:import namespace="http://schemas.microsoft.com/sharepoint/v3"/>
    <xsd:import namespace="ebd64cbd-6cf5-435c-bd4a-b8fc9bc14ad4"/>
    <xsd:import namespace="7bcc5c2a-9863-49d2-a1d8-9cd214b904f7"/>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element ref="ns1:MediaLengthInSeconds"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element name="MediaLengthInSeconds" ma:index="1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ebd64cbd-6cf5-435c-bd4a-b8fc9bc14ad4"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cc5c2a-9863-49d2-a1d8-9cd214b904f7" elementFormDefault="qualified">
    <xsd:import namespace="http://schemas.microsoft.com/office/2006/documentManagement/types"/>
    <xsd:import namespace="http://schemas.microsoft.com/office/infopath/2007/PartnerControls"/>
    <xsd:element name="MediaServiceLocation" ma:index="13"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A81DFC2-DF2E-43A0-A901-4F0C61E0B2C0}">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http://schemas.microsoft.com/sharepoint/v3"/>
    <ds:schemaRef ds:uri="7bcc5c2a-9863-49d2-a1d8-9cd214b904f7"/>
    <ds:schemaRef ds:uri="ebd64cbd-6cf5-435c-bd4a-b8fc9bc14ad4"/>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E15F95F8-DCA6-43DA-A169-9418D0131A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bd64cbd-6cf5-435c-bd4a-b8fc9bc14ad4"/>
    <ds:schemaRef ds:uri="7bcc5c2a-9863-49d2-a1d8-9cd214b904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A961B77-1A45-4FD4-9EC9-AC41D096A5D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980</TotalTime>
  <Words>1475</Words>
  <Application>Microsoft Office PowerPoint</Application>
  <PresentationFormat>Widescreen</PresentationFormat>
  <Paragraphs>145</Paragraphs>
  <Slides>8</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Custom Design</vt:lpstr>
      <vt:lpstr>EXECUTIVE DIRECTOR PATHWAY SELF ASSESSMENT</vt:lpstr>
      <vt:lpstr>EXECUTIVE DIRECTOR PATHWAY SELF ASSESSMENT</vt:lpstr>
      <vt:lpstr>NHS Core Principles for Leadership Behaviours</vt:lpstr>
      <vt:lpstr>PowerPoint Presentation</vt:lpstr>
      <vt:lpstr>PowerPoint Presentation</vt:lpstr>
      <vt:lpstr>REFLECTIONS / DEVELOPMENT NOTES Thinking about the evidence you have provided above, what is your depth of understanding and level of awareness of  each of the areas below and how often do you demonstrate or engage in these attitudes, actions and behaviours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DIRECTOR PATHWAY SELF ASESSMENT</dc:title>
  <dc:creator>Grant, Pauline</dc:creator>
  <cp:lastModifiedBy>Harry Lewis</cp:lastModifiedBy>
  <cp:revision>48</cp:revision>
  <dcterms:created xsi:type="dcterms:W3CDTF">2021-02-09T00:41:27Z</dcterms:created>
  <dcterms:modified xsi:type="dcterms:W3CDTF">2022-07-19T12:51:27Z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0x010100206CA7FD6C0C0041B50A6DBAB8221722</vt:lpwstr>
  </property>
  <property fmtid="{D5CDD505-2E9C-101B-9397-08002B2CF9AE}" pid="3" name="_ShortcutWebId">
    <vt:lpwstr/>
  </property>
  <property fmtid="{D5CDD505-2E9C-101B-9397-08002B2CF9AE}" pid="4" name="_ShortcutUniqueId">
    <vt:lpwstr/>
  </property>
  <property fmtid="{D5CDD505-2E9C-101B-9397-08002B2CF9AE}" pid="5" name="_ShortcutSiteId">
    <vt:lpwstr/>
  </property>
  <property fmtid="{D5CDD505-2E9C-101B-9397-08002B2CF9AE}" pid="6" name="_ShortcutUrl">
    <vt:lpwstr/>
  </property>
  <property fmtid="{D5CDD505-2E9C-101B-9397-08002B2CF9AE}" pid="7" name="_ExtendedDescription">
    <vt:lpwstr/>
  </property>
</Properties>
</file>